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04" r:id="rId3"/>
    <p:sldId id="284" r:id="rId4"/>
    <p:sldId id="287" r:id="rId5"/>
    <p:sldId id="309" r:id="rId6"/>
    <p:sldId id="308" r:id="rId7"/>
    <p:sldId id="305" r:id="rId8"/>
    <p:sldId id="288" r:id="rId9"/>
    <p:sldId id="291" r:id="rId10"/>
    <p:sldId id="286" r:id="rId11"/>
    <p:sldId id="296" r:id="rId12"/>
    <p:sldId id="306" r:id="rId13"/>
    <p:sldId id="310" r:id="rId14"/>
    <p:sldId id="313" r:id="rId15"/>
    <p:sldId id="314" r:id="rId16"/>
    <p:sldId id="285" r:id="rId17"/>
    <p:sldId id="298" r:id="rId18"/>
    <p:sldId id="299" r:id="rId19"/>
    <p:sldId id="293" r:id="rId20"/>
    <p:sldId id="301" r:id="rId21"/>
    <p:sldId id="292" r:id="rId22"/>
    <p:sldId id="307" r:id="rId23"/>
    <p:sldId id="312" r:id="rId24"/>
    <p:sldId id="311" r:id="rId25"/>
    <p:sldId id="290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401E7B-5E11-488D-865B-CC4E8E294E08}">
          <p14:sldIdLst>
            <p14:sldId id="256"/>
            <p14:sldId id="304"/>
          </p14:sldIdLst>
        </p14:section>
        <p14:section name="Untitled Section" id="{87723008-A641-4286-8D45-DB847F653582}">
          <p14:sldIdLst>
            <p14:sldId id="284"/>
            <p14:sldId id="287"/>
            <p14:sldId id="309"/>
            <p14:sldId id="308"/>
            <p14:sldId id="305"/>
            <p14:sldId id="288"/>
            <p14:sldId id="291"/>
            <p14:sldId id="286"/>
            <p14:sldId id="296"/>
            <p14:sldId id="306"/>
            <p14:sldId id="310"/>
            <p14:sldId id="313"/>
            <p14:sldId id="314"/>
            <p14:sldId id="285"/>
            <p14:sldId id="298"/>
            <p14:sldId id="299"/>
            <p14:sldId id="293"/>
            <p14:sldId id="301"/>
            <p14:sldId id="292"/>
            <p14:sldId id="307"/>
            <p14:sldId id="312"/>
            <p14:sldId id="311"/>
            <p14:sldId id="29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88662" autoAdjust="0"/>
  </p:normalViewPr>
  <p:slideViewPr>
    <p:cSldViewPr snapToGrid="0" snapToObjects="1">
      <p:cViewPr varScale="1">
        <p:scale>
          <a:sx n="109" d="100"/>
          <a:sy n="109" d="100"/>
        </p:scale>
        <p:origin x="15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63107-D131-449D-9428-DF357D20E4B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FF7689-C722-4C37-873B-B5418726A87F}">
      <dgm:prSet phldrT="[Text]" custT="1"/>
      <dgm:spPr>
        <a:solidFill>
          <a:srgbClr val="C00000"/>
        </a:solidFill>
      </dgm:spPr>
      <dgm:t>
        <a:bodyPr/>
        <a:lstStyle/>
        <a:p>
          <a:pPr>
            <a:spcAft>
              <a:spcPts val="400"/>
            </a:spcAft>
          </a:pPr>
          <a:r>
            <a:rPr lang="es-ES" sz="2000" b="1" dirty="0"/>
            <a:t>¿Y ahora </a:t>
          </a:r>
        </a:p>
        <a:p>
          <a:pPr>
            <a:spcAft>
              <a:spcPct val="35000"/>
            </a:spcAft>
          </a:pPr>
          <a:r>
            <a:rPr lang="es-ES" sz="2000" b="1" dirty="0"/>
            <a:t>qué?</a:t>
          </a:r>
        </a:p>
      </dgm:t>
    </dgm:pt>
    <dgm:pt modelId="{27EC93FA-D0D0-4BB1-8170-06DC23658600}" type="parTrans" cxnId="{12F011FF-18C8-4840-87C5-14520205F5A3}">
      <dgm:prSet/>
      <dgm:spPr/>
      <dgm:t>
        <a:bodyPr/>
        <a:lstStyle/>
        <a:p>
          <a:endParaRPr lang="es-ES"/>
        </a:p>
      </dgm:t>
    </dgm:pt>
    <dgm:pt modelId="{84B57A50-4BEF-452A-9633-376C4F1B1E2A}" type="sibTrans" cxnId="{12F011FF-18C8-4840-87C5-14520205F5A3}">
      <dgm:prSet/>
      <dgm:spPr/>
      <dgm:t>
        <a:bodyPr/>
        <a:lstStyle/>
        <a:p>
          <a:endParaRPr lang="es-ES"/>
        </a:p>
      </dgm:t>
    </dgm:pt>
    <dgm:pt modelId="{BC8E45AB-56E2-4469-BD1C-CE03FA781971}">
      <dgm:prSet phldrT="[Text]"/>
      <dgm:spPr/>
      <dgm:t>
        <a:bodyPr/>
        <a:lstStyle/>
        <a:p>
          <a:r>
            <a:rPr lang="es-ES" dirty="0"/>
            <a:t>Muerte violenta</a:t>
          </a:r>
        </a:p>
      </dgm:t>
    </dgm:pt>
    <dgm:pt modelId="{EF64BC6F-37BB-4222-B185-C9151531393A}" type="parTrans" cxnId="{7E171806-38E0-4AF3-96A2-DD7C101F44BE}">
      <dgm:prSet/>
      <dgm:spPr/>
      <dgm:t>
        <a:bodyPr/>
        <a:lstStyle/>
        <a:p>
          <a:endParaRPr lang="es-ES"/>
        </a:p>
      </dgm:t>
    </dgm:pt>
    <dgm:pt modelId="{39131959-3B8E-4279-A90C-8860F24F9EE6}" type="sibTrans" cxnId="{7E171806-38E0-4AF3-96A2-DD7C101F44BE}">
      <dgm:prSet/>
      <dgm:spPr/>
      <dgm:t>
        <a:bodyPr/>
        <a:lstStyle/>
        <a:p>
          <a:endParaRPr lang="es-ES"/>
        </a:p>
      </dgm:t>
    </dgm:pt>
    <dgm:pt modelId="{18362E36-1839-4CEC-8DDF-DCB5ED4BDD1B}">
      <dgm:prSet phldrT="[Text]"/>
      <dgm:spPr/>
      <dgm:t>
        <a:bodyPr/>
        <a:lstStyle/>
        <a:p>
          <a:r>
            <a:rPr lang="es-ES" dirty="0"/>
            <a:t>Muerte sospechosa de criminalidad</a:t>
          </a:r>
        </a:p>
      </dgm:t>
    </dgm:pt>
    <dgm:pt modelId="{ADA36639-0859-498A-9E59-7F67A1A4C362}" type="parTrans" cxnId="{4982E07B-E705-41B9-8CCF-0C918BA42F2A}">
      <dgm:prSet/>
      <dgm:spPr/>
      <dgm:t>
        <a:bodyPr/>
        <a:lstStyle/>
        <a:p>
          <a:endParaRPr lang="es-ES"/>
        </a:p>
      </dgm:t>
    </dgm:pt>
    <dgm:pt modelId="{C593E184-DC39-4528-8B7B-D797812BF26E}" type="sibTrans" cxnId="{4982E07B-E705-41B9-8CCF-0C918BA42F2A}">
      <dgm:prSet/>
      <dgm:spPr/>
      <dgm:t>
        <a:bodyPr/>
        <a:lstStyle/>
        <a:p>
          <a:endParaRPr lang="es-ES"/>
        </a:p>
      </dgm:t>
    </dgm:pt>
    <dgm:pt modelId="{905D8E91-2474-4BCA-A56A-8AEC2B9A10BF}">
      <dgm:prSet phldrT="[Text]" custT="1"/>
      <dgm:spPr/>
      <dgm:t>
        <a:bodyPr/>
        <a:lstStyle/>
        <a:p>
          <a:r>
            <a:rPr lang="es-ES" sz="1800" dirty="0"/>
            <a:t>Certificado de defunción</a:t>
          </a:r>
        </a:p>
      </dgm:t>
    </dgm:pt>
    <dgm:pt modelId="{4AC29A71-A1A8-47F5-BB05-50850708F20E}" type="parTrans" cxnId="{39F1EE7C-B982-49A7-95F5-A3B71DD79C28}">
      <dgm:prSet/>
      <dgm:spPr/>
      <dgm:t>
        <a:bodyPr/>
        <a:lstStyle/>
        <a:p>
          <a:endParaRPr lang="es-ES"/>
        </a:p>
      </dgm:t>
    </dgm:pt>
    <dgm:pt modelId="{CD858EBF-FEA2-4AFD-B735-BE787EAB6DAC}" type="sibTrans" cxnId="{39F1EE7C-B982-49A7-95F5-A3B71DD79C28}">
      <dgm:prSet/>
      <dgm:spPr/>
      <dgm:t>
        <a:bodyPr/>
        <a:lstStyle/>
        <a:p>
          <a:endParaRPr lang="es-ES"/>
        </a:p>
      </dgm:t>
    </dgm:pt>
    <dgm:pt modelId="{3CD972C8-8E74-4982-BBC1-CDCBE8FDAB4A}">
      <dgm:prSet phldrT="[Text]" custT="1"/>
      <dgm:spPr/>
      <dgm:t>
        <a:bodyPr/>
        <a:lstStyle/>
        <a:p>
          <a:r>
            <a:rPr lang="es-ES" sz="1800" dirty="0"/>
            <a:t>Parte Judicial</a:t>
          </a:r>
        </a:p>
      </dgm:t>
    </dgm:pt>
    <dgm:pt modelId="{E10EF614-EC38-43FD-BAB5-2510ED2CAFAF}" type="parTrans" cxnId="{BC98AC24-AB2A-4463-B5A0-D64652D81A08}">
      <dgm:prSet/>
      <dgm:spPr/>
      <dgm:t>
        <a:bodyPr/>
        <a:lstStyle/>
        <a:p>
          <a:endParaRPr lang="es-ES"/>
        </a:p>
      </dgm:t>
    </dgm:pt>
    <dgm:pt modelId="{F93B7673-B13F-4006-A705-94BBDFD9C0F8}" type="sibTrans" cxnId="{BC98AC24-AB2A-4463-B5A0-D64652D81A08}">
      <dgm:prSet/>
      <dgm:spPr/>
      <dgm:t>
        <a:bodyPr/>
        <a:lstStyle/>
        <a:p>
          <a:endParaRPr lang="es-ES"/>
        </a:p>
      </dgm:t>
    </dgm:pt>
    <dgm:pt modelId="{6D4D3B27-061D-4D01-BD32-9A2535E2A418}">
      <dgm:prSet phldrT="[Text]"/>
      <dgm:spPr/>
      <dgm:t>
        <a:bodyPr/>
        <a:lstStyle/>
        <a:p>
          <a:r>
            <a:rPr lang="es-ES" dirty="0"/>
            <a:t>Muerte Natural</a:t>
          </a:r>
        </a:p>
      </dgm:t>
    </dgm:pt>
    <dgm:pt modelId="{CCD1C9E2-EC03-411F-A55E-A36C791A4F37}" type="parTrans" cxnId="{5BA9A7AC-58B4-49A3-96F8-CF65DA440036}">
      <dgm:prSet/>
      <dgm:spPr/>
      <dgm:t>
        <a:bodyPr/>
        <a:lstStyle/>
        <a:p>
          <a:endParaRPr lang="es-ES"/>
        </a:p>
      </dgm:t>
    </dgm:pt>
    <dgm:pt modelId="{DF2D8D7A-80AE-4FFE-AFBF-6413A6908115}" type="sibTrans" cxnId="{5BA9A7AC-58B4-49A3-96F8-CF65DA440036}">
      <dgm:prSet/>
      <dgm:spPr/>
      <dgm:t>
        <a:bodyPr/>
        <a:lstStyle/>
        <a:p>
          <a:endParaRPr lang="es-ES"/>
        </a:p>
      </dgm:t>
    </dgm:pt>
    <dgm:pt modelId="{43FB9425-E95C-4B90-9047-7079F7D6866B}" type="pres">
      <dgm:prSet presAssocID="{C5163107-D131-449D-9428-DF357D20E4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09B341-2132-464C-8F97-CB3F538B67EA}" type="pres">
      <dgm:prSet presAssocID="{44FF7689-C722-4C37-873B-B5418726A87F}" presName="root1" presStyleCnt="0"/>
      <dgm:spPr/>
    </dgm:pt>
    <dgm:pt modelId="{2E28CF72-7FD7-444D-A228-F5CFC9C34F59}" type="pres">
      <dgm:prSet presAssocID="{44FF7689-C722-4C37-873B-B5418726A87F}" presName="LevelOneTextNode" presStyleLbl="node0" presStyleIdx="0" presStyleCnt="1" custScaleX="94311" custLinFactNeighborX="-4917" custLinFactNeighborY="597">
        <dgm:presLayoutVars>
          <dgm:chPref val="3"/>
        </dgm:presLayoutVars>
      </dgm:prSet>
      <dgm:spPr/>
    </dgm:pt>
    <dgm:pt modelId="{EDAD2A43-2503-4D81-9986-3FFB8A1E9DCE}" type="pres">
      <dgm:prSet presAssocID="{44FF7689-C722-4C37-873B-B5418726A87F}" presName="level2hierChild" presStyleCnt="0"/>
      <dgm:spPr/>
    </dgm:pt>
    <dgm:pt modelId="{C2F87E7D-7C96-40B7-A129-73430999A6C6}" type="pres">
      <dgm:prSet presAssocID="{4AC29A71-A1A8-47F5-BB05-50850708F20E}" presName="conn2-1" presStyleLbl="parChTrans1D2" presStyleIdx="0" presStyleCnt="2"/>
      <dgm:spPr/>
    </dgm:pt>
    <dgm:pt modelId="{E7B3D01B-DEDD-4AF6-94A5-AB4DF8816061}" type="pres">
      <dgm:prSet presAssocID="{4AC29A71-A1A8-47F5-BB05-50850708F20E}" presName="connTx" presStyleLbl="parChTrans1D2" presStyleIdx="0" presStyleCnt="2"/>
      <dgm:spPr/>
    </dgm:pt>
    <dgm:pt modelId="{BD8789D9-462F-4F78-8177-D1F05BBBF52F}" type="pres">
      <dgm:prSet presAssocID="{905D8E91-2474-4BCA-A56A-8AEC2B9A10BF}" presName="root2" presStyleCnt="0"/>
      <dgm:spPr/>
    </dgm:pt>
    <dgm:pt modelId="{72367F39-E2AB-4B92-B8AC-52297AB66A79}" type="pres">
      <dgm:prSet presAssocID="{905D8E91-2474-4BCA-A56A-8AEC2B9A10BF}" presName="LevelTwoTextNode" presStyleLbl="node2" presStyleIdx="0" presStyleCnt="2" custLinFactNeighborX="-418" custLinFactNeighborY="-49590">
        <dgm:presLayoutVars>
          <dgm:chPref val="3"/>
        </dgm:presLayoutVars>
      </dgm:prSet>
      <dgm:spPr/>
    </dgm:pt>
    <dgm:pt modelId="{DB1BF847-3D9B-4FA0-8402-4C9DA20B972C}" type="pres">
      <dgm:prSet presAssocID="{905D8E91-2474-4BCA-A56A-8AEC2B9A10BF}" presName="level3hierChild" presStyleCnt="0"/>
      <dgm:spPr/>
    </dgm:pt>
    <dgm:pt modelId="{4237ABF4-7529-49D6-8D61-551651F6DEB2}" type="pres">
      <dgm:prSet presAssocID="{CCD1C9E2-EC03-411F-A55E-A36C791A4F37}" presName="conn2-1" presStyleLbl="parChTrans1D3" presStyleIdx="0" presStyleCnt="3"/>
      <dgm:spPr/>
    </dgm:pt>
    <dgm:pt modelId="{F50E65F4-2B2A-4C2E-934F-F4BB1F671AE5}" type="pres">
      <dgm:prSet presAssocID="{CCD1C9E2-EC03-411F-A55E-A36C791A4F37}" presName="connTx" presStyleLbl="parChTrans1D3" presStyleIdx="0" presStyleCnt="3"/>
      <dgm:spPr/>
    </dgm:pt>
    <dgm:pt modelId="{75EEDE9A-198F-48E2-A60F-857EF9026BC7}" type="pres">
      <dgm:prSet presAssocID="{6D4D3B27-061D-4D01-BD32-9A2535E2A418}" presName="root2" presStyleCnt="0"/>
      <dgm:spPr/>
    </dgm:pt>
    <dgm:pt modelId="{6DBB123E-0CA9-4C8D-8325-DA47767162EB}" type="pres">
      <dgm:prSet presAssocID="{6D4D3B27-061D-4D01-BD32-9A2535E2A418}" presName="LevelTwoTextNode" presStyleLbl="node3" presStyleIdx="0" presStyleCnt="3" custLinFactNeighborX="-5311" custLinFactNeighborY="-49770">
        <dgm:presLayoutVars>
          <dgm:chPref val="3"/>
        </dgm:presLayoutVars>
      </dgm:prSet>
      <dgm:spPr/>
    </dgm:pt>
    <dgm:pt modelId="{587F648C-8178-4883-915B-75F4A866AC72}" type="pres">
      <dgm:prSet presAssocID="{6D4D3B27-061D-4D01-BD32-9A2535E2A418}" presName="level3hierChild" presStyleCnt="0"/>
      <dgm:spPr/>
    </dgm:pt>
    <dgm:pt modelId="{B5D7B2FE-32AC-440D-A168-081C84F52734}" type="pres">
      <dgm:prSet presAssocID="{E10EF614-EC38-43FD-BAB5-2510ED2CAFAF}" presName="conn2-1" presStyleLbl="parChTrans1D2" presStyleIdx="1" presStyleCnt="2"/>
      <dgm:spPr/>
    </dgm:pt>
    <dgm:pt modelId="{30BB3143-C272-41F0-B841-8227BA5F8AB3}" type="pres">
      <dgm:prSet presAssocID="{E10EF614-EC38-43FD-BAB5-2510ED2CAFAF}" presName="connTx" presStyleLbl="parChTrans1D2" presStyleIdx="1" presStyleCnt="2"/>
      <dgm:spPr/>
    </dgm:pt>
    <dgm:pt modelId="{DC02E0AB-F020-4F04-83B5-B627AF1E88B6}" type="pres">
      <dgm:prSet presAssocID="{3CD972C8-8E74-4982-BBC1-CDCBE8FDAB4A}" presName="root2" presStyleCnt="0"/>
      <dgm:spPr/>
    </dgm:pt>
    <dgm:pt modelId="{D413EFC3-C1AD-4396-A7AA-415722F98210}" type="pres">
      <dgm:prSet presAssocID="{3CD972C8-8E74-4982-BBC1-CDCBE8FDAB4A}" presName="LevelTwoTextNode" presStyleLbl="node2" presStyleIdx="1" presStyleCnt="2" custLinFactNeighborX="-418" custLinFactNeighborY="65268">
        <dgm:presLayoutVars>
          <dgm:chPref val="3"/>
        </dgm:presLayoutVars>
      </dgm:prSet>
      <dgm:spPr/>
    </dgm:pt>
    <dgm:pt modelId="{08A8FA1E-FED9-47A3-9AA3-88892E1A0D46}" type="pres">
      <dgm:prSet presAssocID="{3CD972C8-8E74-4982-BBC1-CDCBE8FDAB4A}" presName="level3hierChild" presStyleCnt="0"/>
      <dgm:spPr/>
    </dgm:pt>
    <dgm:pt modelId="{4F6ADD0A-9F74-472A-BD7E-0CD293EF00A0}" type="pres">
      <dgm:prSet presAssocID="{EF64BC6F-37BB-4222-B185-C9151531393A}" presName="conn2-1" presStyleLbl="parChTrans1D3" presStyleIdx="1" presStyleCnt="3"/>
      <dgm:spPr/>
    </dgm:pt>
    <dgm:pt modelId="{6694CB91-E4CD-4BDD-8A29-36B773762F4A}" type="pres">
      <dgm:prSet presAssocID="{EF64BC6F-37BB-4222-B185-C9151531393A}" presName="connTx" presStyleLbl="parChTrans1D3" presStyleIdx="1" presStyleCnt="3"/>
      <dgm:spPr/>
    </dgm:pt>
    <dgm:pt modelId="{836D0600-CC08-433D-9149-22492B4D6DE2}" type="pres">
      <dgm:prSet presAssocID="{BC8E45AB-56E2-4469-BD1C-CE03FA781971}" presName="root2" presStyleCnt="0"/>
      <dgm:spPr/>
    </dgm:pt>
    <dgm:pt modelId="{52870078-D7CE-491B-9011-174328E43E99}" type="pres">
      <dgm:prSet presAssocID="{BC8E45AB-56E2-4469-BD1C-CE03FA781971}" presName="LevelTwoTextNode" presStyleLbl="node3" presStyleIdx="1" presStyleCnt="3" custLinFactNeighborX="99" custLinFactNeighborY="39856">
        <dgm:presLayoutVars>
          <dgm:chPref val="3"/>
        </dgm:presLayoutVars>
      </dgm:prSet>
      <dgm:spPr/>
    </dgm:pt>
    <dgm:pt modelId="{0ACE776F-3991-499B-B544-6506EE63A172}" type="pres">
      <dgm:prSet presAssocID="{BC8E45AB-56E2-4469-BD1C-CE03FA781971}" presName="level3hierChild" presStyleCnt="0"/>
      <dgm:spPr/>
    </dgm:pt>
    <dgm:pt modelId="{AC1C2D0F-9CB6-43B4-B9B7-FF68AC242700}" type="pres">
      <dgm:prSet presAssocID="{ADA36639-0859-498A-9E59-7F67A1A4C362}" presName="conn2-1" presStyleLbl="parChTrans1D3" presStyleIdx="2" presStyleCnt="3"/>
      <dgm:spPr/>
    </dgm:pt>
    <dgm:pt modelId="{3DB7D55A-7A7B-444A-AD63-87BB6460142D}" type="pres">
      <dgm:prSet presAssocID="{ADA36639-0859-498A-9E59-7F67A1A4C362}" presName="connTx" presStyleLbl="parChTrans1D3" presStyleIdx="2" presStyleCnt="3"/>
      <dgm:spPr/>
    </dgm:pt>
    <dgm:pt modelId="{D7A1D2EE-A023-4160-B71B-25D16CE6333D}" type="pres">
      <dgm:prSet presAssocID="{18362E36-1839-4CEC-8DDF-DCB5ED4BDD1B}" presName="root2" presStyleCnt="0"/>
      <dgm:spPr/>
    </dgm:pt>
    <dgm:pt modelId="{4DAE82EB-9673-4147-84DC-AC952C900DD5}" type="pres">
      <dgm:prSet presAssocID="{18362E36-1839-4CEC-8DDF-DCB5ED4BDD1B}" presName="LevelTwoTextNode" presStyleLbl="node3" presStyleIdx="2" presStyleCnt="3" custLinFactNeighborY="78253">
        <dgm:presLayoutVars>
          <dgm:chPref val="3"/>
        </dgm:presLayoutVars>
      </dgm:prSet>
      <dgm:spPr/>
    </dgm:pt>
    <dgm:pt modelId="{7FF91BB7-AC5B-488F-AEAF-A47A48EF4012}" type="pres">
      <dgm:prSet presAssocID="{18362E36-1839-4CEC-8DDF-DCB5ED4BDD1B}" presName="level3hierChild" presStyleCnt="0"/>
      <dgm:spPr/>
    </dgm:pt>
  </dgm:ptLst>
  <dgm:cxnLst>
    <dgm:cxn modelId="{7E171806-38E0-4AF3-96A2-DD7C101F44BE}" srcId="{3CD972C8-8E74-4982-BBC1-CDCBE8FDAB4A}" destId="{BC8E45AB-56E2-4469-BD1C-CE03FA781971}" srcOrd="0" destOrd="0" parTransId="{EF64BC6F-37BB-4222-B185-C9151531393A}" sibTransId="{39131959-3B8E-4279-A90C-8860F24F9EE6}"/>
    <dgm:cxn modelId="{2E53B712-FD03-4C9B-A60D-C9F0DDFF3915}" type="presOf" srcId="{BC8E45AB-56E2-4469-BD1C-CE03FA781971}" destId="{52870078-D7CE-491B-9011-174328E43E99}" srcOrd="0" destOrd="0" presId="urn:microsoft.com/office/officeart/2005/8/layout/hierarchy2"/>
    <dgm:cxn modelId="{BC98AC24-AB2A-4463-B5A0-D64652D81A08}" srcId="{44FF7689-C722-4C37-873B-B5418726A87F}" destId="{3CD972C8-8E74-4982-BBC1-CDCBE8FDAB4A}" srcOrd="1" destOrd="0" parTransId="{E10EF614-EC38-43FD-BAB5-2510ED2CAFAF}" sibTransId="{F93B7673-B13F-4006-A705-94BBDFD9C0F8}"/>
    <dgm:cxn modelId="{C9C9CF30-1D5A-407E-BD96-33B5431C4EEE}" type="presOf" srcId="{CCD1C9E2-EC03-411F-A55E-A36C791A4F37}" destId="{F50E65F4-2B2A-4C2E-934F-F4BB1F671AE5}" srcOrd="1" destOrd="0" presId="urn:microsoft.com/office/officeart/2005/8/layout/hierarchy2"/>
    <dgm:cxn modelId="{CC9BCC50-F2BB-429A-B6B8-0DE524A70A1D}" type="presOf" srcId="{EF64BC6F-37BB-4222-B185-C9151531393A}" destId="{6694CB91-E4CD-4BDD-8A29-36B773762F4A}" srcOrd="1" destOrd="0" presId="urn:microsoft.com/office/officeart/2005/8/layout/hierarchy2"/>
    <dgm:cxn modelId="{B8764651-6752-4A95-A4AA-B38332858DE0}" type="presOf" srcId="{3CD972C8-8E74-4982-BBC1-CDCBE8FDAB4A}" destId="{D413EFC3-C1AD-4396-A7AA-415722F98210}" srcOrd="0" destOrd="0" presId="urn:microsoft.com/office/officeart/2005/8/layout/hierarchy2"/>
    <dgm:cxn modelId="{8C9DA655-7553-4031-8B63-D0F69B3E7895}" type="presOf" srcId="{18362E36-1839-4CEC-8DDF-DCB5ED4BDD1B}" destId="{4DAE82EB-9673-4147-84DC-AC952C900DD5}" srcOrd="0" destOrd="0" presId="urn:microsoft.com/office/officeart/2005/8/layout/hierarchy2"/>
    <dgm:cxn modelId="{132E925E-D351-47A3-B3D3-4BB2564120FB}" type="presOf" srcId="{E10EF614-EC38-43FD-BAB5-2510ED2CAFAF}" destId="{30BB3143-C272-41F0-B841-8227BA5F8AB3}" srcOrd="1" destOrd="0" presId="urn:microsoft.com/office/officeart/2005/8/layout/hierarchy2"/>
    <dgm:cxn modelId="{6EC82471-F7FC-4CDC-8353-14B4DCF76B24}" type="presOf" srcId="{ADA36639-0859-498A-9E59-7F67A1A4C362}" destId="{3DB7D55A-7A7B-444A-AD63-87BB6460142D}" srcOrd="1" destOrd="0" presId="urn:microsoft.com/office/officeart/2005/8/layout/hierarchy2"/>
    <dgm:cxn modelId="{4982E07B-E705-41B9-8CCF-0C918BA42F2A}" srcId="{3CD972C8-8E74-4982-BBC1-CDCBE8FDAB4A}" destId="{18362E36-1839-4CEC-8DDF-DCB5ED4BDD1B}" srcOrd="1" destOrd="0" parTransId="{ADA36639-0859-498A-9E59-7F67A1A4C362}" sibTransId="{C593E184-DC39-4528-8B7B-D797812BF26E}"/>
    <dgm:cxn modelId="{39F1EE7C-B982-49A7-95F5-A3B71DD79C28}" srcId="{44FF7689-C722-4C37-873B-B5418726A87F}" destId="{905D8E91-2474-4BCA-A56A-8AEC2B9A10BF}" srcOrd="0" destOrd="0" parTransId="{4AC29A71-A1A8-47F5-BB05-50850708F20E}" sibTransId="{CD858EBF-FEA2-4AFD-B735-BE787EAB6DAC}"/>
    <dgm:cxn modelId="{EF35BF8D-D361-44AB-98AB-E1A251DD7E0B}" type="presOf" srcId="{905D8E91-2474-4BCA-A56A-8AEC2B9A10BF}" destId="{72367F39-E2AB-4B92-B8AC-52297AB66A79}" srcOrd="0" destOrd="0" presId="urn:microsoft.com/office/officeart/2005/8/layout/hierarchy2"/>
    <dgm:cxn modelId="{4D38DBA3-D377-40B5-BF71-3CCFB44EED20}" type="presOf" srcId="{44FF7689-C722-4C37-873B-B5418726A87F}" destId="{2E28CF72-7FD7-444D-A228-F5CFC9C34F59}" srcOrd="0" destOrd="0" presId="urn:microsoft.com/office/officeart/2005/8/layout/hierarchy2"/>
    <dgm:cxn modelId="{C1260CA4-2957-40E2-BFFB-332137D9F1D3}" type="presOf" srcId="{CCD1C9E2-EC03-411F-A55E-A36C791A4F37}" destId="{4237ABF4-7529-49D6-8D61-551651F6DEB2}" srcOrd="0" destOrd="0" presId="urn:microsoft.com/office/officeart/2005/8/layout/hierarchy2"/>
    <dgm:cxn modelId="{92F08BAC-D72A-4A60-888E-2ACA2BB6D9CF}" type="presOf" srcId="{ADA36639-0859-498A-9E59-7F67A1A4C362}" destId="{AC1C2D0F-9CB6-43B4-B9B7-FF68AC242700}" srcOrd="0" destOrd="0" presId="urn:microsoft.com/office/officeart/2005/8/layout/hierarchy2"/>
    <dgm:cxn modelId="{5BA9A7AC-58B4-49A3-96F8-CF65DA440036}" srcId="{905D8E91-2474-4BCA-A56A-8AEC2B9A10BF}" destId="{6D4D3B27-061D-4D01-BD32-9A2535E2A418}" srcOrd="0" destOrd="0" parTransId="{CCD1C9E2-EC03-411F-A55E-A36C791A4F37}" sibTransId="{DF2D8D7A-80AE-4FFE-AFBF-6413A6908115}"/>
    <dgm:cxn modelId="{E421CBC1-AFF6-40BA-AF72-3E1AADAE90E2}" type="presOf" srcId="{6D4D3B27-061D-4D01-BD32-9A2535E2A418}" destId="{6DBB123E-0CA9-4C8D-8325-DA47767162EB}" srcOrd="0" destOrd="0" presId="urn:microsoft.com/office/officeart/2005/8/layout/hierarchy2"/>
    <dgm:cxn modelId="{37E4ACC3-C13D-479C-BC2C-6903D2A16BAC}" type="presOf" srcId="{4AC29A71-A1A8-47F5-BB05-50850708F20E}" destId="{C2F87E7D-7C96-40B7-A129-73430999A6C6}" srcOrd="0" destOrd="0" presId="urn:microsoft.com/office/officeart/2005/8/layout/hierarchy2"/>
    <dgm:cxn modelId="{265619ED-2A0A-4439-A0A3-8DB3F9E785B9}" type="presOf" srcId="{EF64BC6F-37BB-4222-B185-C9151531393A}" destId="{4F6ADD0A-9F74-472A-BD7E-0CD293EF00A0}" srcOrd="0" destOrd="0" presId="urn:microsoft.com/office/officeart/2005/8/layout/hierarchy2"/>
    <dgm:cxn modelId="{2CE77DEE-C3F2-4F73-A9EE-BC5AD1B3C4CC}" type="presOf" srcId="{C5163107-D131-449D-9428-DF357D20E4B1}" destId="{43FB9425-E95C-4B90-9047-7079F7D6866B}" srcOrd="0" destOrd="0" presId="urn:microsoft.com/office/officeart/2005/8/layout/hierarchy2"/>
    <dgm:cxn modelId="{75F806F0-D0EE-4406-8757-BD9424725BE6}" type="presOf" srcId="{E10EF614-EC38-43FD-BAB5-2510ED2CAFAF}" destId="{B5D7B2FE-32AC-440D-A168-081C84F52734}" srcOrd="0" destOrd="0" presId="urn:microsoft.com/office/officeart/2005/8/layout/hierarchy2"/>
    <dgm:cxn modelId="{468703F1-E980-42DA-84F8-D2A8A6BA9854}" type="presOf" srcId="{4AC29A71-A1A8-47F5-BB05-50850708F20E}" destId="{E7B3D01B-DEDD-4AF6-94A5-AB4DF8816061}" srcOrd="1" destOrd="0" presId="urn:microsoft.com/office/officeart/2005/8/layout/hierarchy2"/>
    <dgm:cxn modelId="{12F011FF-18C8-4840-87C5-14520205F5A3}" srcId="{C5163107-D131-449D-9428-DF357D20E4B1}" destId="{44FF7689-C722-4C37-873B-B5418726A87F}" srcOrd="0" destOrd="0" parTransId="{27EC93FA-D0D0-4BB1-8170-06DC23658600}" sibTransId="{84B57A50-4BEF-452A-9633-376C4F1B1E2A}"/>
    <dgm:cxn modelId="{37DD3759-3C54-4AAE-8FB7-CD0DC63C2E5E}" type="presParOf" srcId="{43FB9425-E95C-4B90-9047-7079F7D6866B}" destId="{D809B341-2132-464C-8F97-CB3F538B67EA}" srcOrd="0" destOrd="0" presId="urn:microsoft.com/office/officeart/2005/8/layout/hierarchy2"/>
    <dgm:cxn modelId="{0D53732D-2368-4E9D-9243-3F575692D165}" type="presParOf" srcId="{D809B341-2132-464C-8F97-CB3F538B67EA}" destId="{2E28CF72-7FD7-444D-A228-F5CFC9C34F59}" srcOrd="0" destOrd="0" presId="urn:microsoft.com/office/officeart/2005/8/layout/hierarchy2"/>
    <dgm:cxn modelId="{08F77EBF-2464-4FFD-9843-58FB110CFEF6}" type="presParOf" srcId="{D809B341-2132-464C-8F97-CB3F538B67EA}" destId="{EDAD2A43-2503-4D81-9986-3FFB8A1E9DCE}" srcOrd="1" destOrd="0" presId="urn:microsoft.com/office/officeart/2005/8/layout/hierarchy2"/>
    <dgm:cxn modelId="{4ABCE68C-3C09-4102-AAEE-1A3F272AB45B}" type="presParOf" srcId="{EDAD2A43-2503-4D81-9986-3FFB8A1E9DCE}" destId="{C2F87E7D-7C96-40B7-A129-73430999A6C6}" srcOrd="0" destOrd="0" presId="urn:microsoft.com/office/officeart/2005/8/layout/hierarchy2"/>
    <dgm:cxn modelId="{5F984E83-C36A-455F-A700-8EFC971D2428}" type="presParOf" srcId="{C2F87E7D-7C96-40B7-A129-73430999A6C6}" destId="{E7B3D01B-DEDD-4AF6-94A5-AB4DF8816061}" srcOrd="0" destOrd="0" presId="urn:microsoft.com/office/officeart/2005/8/layout/hierarchy2"/>
    <dgm:cxn modelId="{3DCF7976-9AA0-4167-B8CD-8561A234EC58}" type="presParOf" srcId="{EDAD2A43-2503-4D81-9986-3FFB8A1E9DCE}" destId="{BD8789D9-462F-4F78-8177-D1F05BBBF52F}" srcOrd="1" destOrd="0" presId="urn:microsoft.com/office/officeart/2005/8/layout/hierarchy2"/>
    <dgm:cxn modelId="{2BF32065-C3FB-4550-92D3-2BF32058993D}" type="presParOf" srcId="{BD8789D9-462F-4F78-8177-D1F05BBBF52F}" destId="{72367F39-E2AB-4B92-B8AC-52297AB66A79}" srcOrd="0" destOrd="0" presId="urn:microsoft.com/office/officeart/2005/8/layout/hierarchy2"/>
    <dgm:cxn modelId="{9CD7B52A-5F5A-42E3-B299-61CE23369648}" type="presParOf" srcId="{BD8789D9-462F-4F78-8177-D1F05BBBF52F}" destId="{DB1BF847-3D9B-4FA0-8402-4C9DA20B972C}" srcOrd="1" destOrd="0" presId="urn:microsoft.com/office/officeart/2005/8/layout/hierarchy2"/>
    <dgm:cxn modelId="{D8D7D839-45AD-4A43-8E03-D18FFC488851}" type="presParOf" srcId="{DB1BF847-3D9B-4FA0-8402-4C9DA20B972C}" destId="{4237ABF4-7529-49D6-8D61-551651F6DEB2}" srcOrd="0" destOrd="0" presId="urn:microsoft.com/office/officeart/2005/8/layout/hierarchy2"/>
    <dgm:cxn modelId="{FAA54C1F-C4DE-43B0-9572-1EA5DA8FBF11}" type="presParOf" srcId="{4237ABF4-7529-49D6-8D61-551651F6DEB2}" destId="{F50E65F4-2B2A-4C2E-934F-F4BB1F671AE5}" srcOrd="0" destOrd="0" presId="urn:microsoft.com/office/officeart/2005/8/layout/hierarchy2"/>
    <dgm:cxn modelId="{2021B102-2121-495F-8EBA-9630BC16204A}" type="presParOf" srcId="{DB1BF847-3D9B-4FA0-8402-4C9DA20B972C}" destId="{75EEDE9A-198F-48E2-A60F-857EF9026BC7}" srcOrd="1" destOrd="0" presId="urn:microsoft.com/office/officeart/2005/8/layout/hierarchy2"/>
    <dgm:cxn modelId="{A739A50D-3787-4F8B-A541-16DD48226998}" type="presParOf" srcId="{75EEDE9A-198F-48E2-A60F-857EF9026BC7}" destId="{6DBB123E-0CA9-4C8D-8325-DA47767162EB}" srcOrd="0" destOrd="0" presId="urn:microsoft.com/office/officeart/2005/8/layout/hierarchy2"/>
    <dgm:cxn modelId="{F084FDC5-A0A9-44B5-89A2-C95C3A0FEB44}" type="presParOf" srcId="{75EEDE9A-198F-48E2-A60F-857EF9026BC7}" destId="{587F648C-8178-4883-915B-75F4A866AC72}" srcOrd="1" destOrd="0" presId="urn:microsoft.com/office/officeart/2005/8/layout/hierarchy2"/>
    <dgm:cxn modelId="{1A0E9455-B593-42EA-83AF-226AF16B53A0}" type="presParOf" srcId="{EDAD2A43-2503-4D81-9986-3FFB8A1E9DCE}" destId="{B5D7B2FE-32AC-440D-A168-081C84F52734}" srcOrd="2" destOrd="0" presId="urn:microsoft.com/office/officeart/2005/8/layout/hierarchy2"/>
    <dgm:cxn modelId="{3CEE0441-1101-4BB5-A564-7419F3FBCD16}" type="presParOf" srcId="{B5D7B2FE-32AC-440D-A168-081C84F52734}" destId="{30BB3143-C272-41F0-B841-8227BA5F8AB3}" srcOrd="0" destOrd="0" presId="urn:microsoft.com/office/officeart/2005/8/layout/hierarchy2"/>
    <dgm:cxn modelId="{FEE22A10-64C0-42B5-9590-415B7C6B0E54}" type="presParOf" srcId="{EDAD2A43-2503-4D81-9986-3FFB8A1E9DCE}" destId="{DC02E0AB-F020-4F04-83B5-B627AF1E88B6}" srcOrd="3" destOrd="0" presId="urn:microsoft.com/office/officeart/2005/8/layout/hierarchy2"/>
    <dgm:cxn modelId="{AFFC80D1-0EB9-4533-AE52-0414B0291952}" type="presParOf" srcId="{DC02E0AB-F020-4F04-83B5-B627AF1E88B6}" destId="{D413EFC3-C1AD-4396-A7AA-415722F98210}" srcOrd="0" destOrd="0" presId="urn:microsoft.com/office/officeart/2005/8/layout/hierarchy2"/>
    <dgm:cxn modelId="{D8F10CCD-2D31-46B2-92D0-9ACE84E68D55}" type="presParOf" srcId="{DC02E0AB-F020-4F04-83B5-B627AF1E88B6}" destId="{08A8FA1E-FED9-47A3-9AA3-88892E1A0D46}" srcOrd="1" destOrd="0" presId="urn:microsoft.com/office/officeart/2005/8/layout/hierarchy2"/>
    <dgm:cxn modelId="{49BA5D4F-3A4E-4C56-9429-6B7447935078}" type="presParOf" srcId="{08A8FA1E-FED9-47A3-9AA3-88892E1A0D46}" destId="{4F6ADD0A-9F74-472A-BD7E-0CD293EF00A0}" srcOrd="0" destOrd="0" presId="urn:microsoft.com/office/officeart/2005/8/layout/hierarchy2"/>
    <dgm:cxn modelId="{D98AC47C-4B11-4DD8-B399-681EFCAF8AA2}" type="presParOf" srcId="{4F6ADD0A-9F74-472A-BD7E-0CD293EF00A0}" destId="{6694CB91-E4CD-4BDD-8A29-36B773762F4A}" srcOrd="0" destOrd="0" presId="urn:microsoft.com/office/officeart/2005/8/layout/hierarchy2"/>
    <dgm:cxn modelId="{D6F8D2A3-A35B-4659-B979-7F3C953D3F1F}" type="presParOf" srcId="{08A8FA1E-FED9-47A3-9AA3-88892E1A0D46}" destId="{836D0600-CC08-433D-9149-22492B4D6DE2}" srcOrd="1" destOrd="0" presId="urn:microsoft.com/office/officeart/2005/8/layout/hierarchy2"/>
    <dgm:cxn modelId="{511215F6-710B-4FEC-A2E8-D7325FAFCD3A}" type="presParOf" srcId="{836D0600-CC08-433D-9149-22492B4D6DE2}" destId="{52870078-D7CE-491B-9011-174328E43E99}" srcOrd="0" destOrd="0" presId="urn:microsoft.com/office/officeart/2005/8/layout/hierarchy2"/>
    <dgm:cxn modelId="{AF701321-248D-4DDC-9325-537E94BBA706}" type="presParOf" srcId="{836D0600-CC08-433D-9149-22492B4D6DE2}" destId="{0ACE776F-3991-499B-B544-6506EE63A172}" srcOrd="1" destOrd="0" presId="urn:microsoft.com/office/officeart/2005/8/layout/hierarchy2"/>
    <dgm:cxn modelId="{864B0EF8-90B9-429B-81D7-38903EA32CC3}" type="presParOf" srcId="{08A8FA1E-FED9-47A3-9AA3-88892E1A0D46}" destId="{AC1C2D0F-9CB6-43B4-B9B7-FF68AC242700}" srcOrd="2" destOrd="0" presId="urn:microsoft.com/office/officeart/2005/8/layout/hierarchy2"/>
    <dgm:cxn modelId="{D45EEE11-6026-49B0-8C14-CFF100BFCE1C}" type="presParOf" srcId="{AC1C2D0F-9CB6-43B4-B9B7-FF68AC242700}" destId="{3DB7D55A-7A7B-444A-AD63-87BB6460142D}" srcOrd="0" destOrd="0" presId="urn:microsoft.com/office/officeart/2005/8/layout/hierarchy2"/>
    <dgm:cxn modelId="{4AD75AEB-A00D-4D30-9642-D4526DB65612}" type="presParOf" srcId="{08A8FA1E-FED9-47A3-9AA3-88892E1A0D46}" destId="{D7A1D2EE-A023-4160-B71B-25D16CE6333D}" srcOrd="3" destOrd="0" presId="urn:microsoft.com/office/officeart/2005/8/layout/hierarchy2"/>
    <dgm:cxn modelId="{2BF5DCC7-B8E6-42AF-AED9-A54F6B69890C}" type="presParOf" srcId="{D7A1D2EE-A023-4160-B71B-25D16CE6333D}" destId="{4DAE82EB-9673-4147-84DC-AC952C900DD5}" srcOrd="0" destOrd="0" presId="urn:microsoft.com/office/officeart/2005/8/layout/hierarchy2"/>
    <dgm:cxn modelId="{63476A71-B183-4696-8FDD-5E1D62025045}" type="presParOf" srcId="{D7A1D2EE-A023-4160-B71B-25D16CE6333D}" destId="{7FF91BB7-AC5B-488F-AEAF-A47A48EF4012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CF72-7FD7-444D-A228-F5CFC9C34F59}">
      <dsp:nvSpPr>
        <dsp:cNvPr id="0" name=""/>
        <dsp:cNvSpPr/>
      </dsp:nvSpPr>
      <dsp:spPr>
        <a:xfrm>
          <a:off x="0" y="1396152"/>
          <a:ext cx="1534616" cy="81359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es-ES" sz="2000" b="1" kern="1200" dirty="0"/>
            <a:t>¿Y ahora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qué?</a:t>
          </a:r>
        </a:p>
      </dsp:txBody>
      <dsp:txXfrm>
        <a:off x="23829" y="1419981"/>
        <a:ext cx="1486958" cy="765935"/>
      </dsp:txXfrm>
    </dsp:sp>
    <dsp:sp modelId="{C2F87E7D-7C96-40B7-A129-73430999A6C6}">
      <dsp:nvSpPr>
        <dsp:cNvPr id="0" name=""/>
        <dsp:cNvSpPr/>
      </dsp:nvSpPr>
      <dsp:spPr>
        <a:xfrm rot="18013485">
          <a:off x="1215624" y="1229909"/>
          <a:ext cx="1284686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1284686" y="18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825850" y="1215810"/>
        <a:ext cx="64234" cy="64234"/>
      </dsp:txXfrm>
    </dsp:sp>
    <dsp:sp modelId="{72367F39-E2AB-4B92-B8AC-52297AB66A79}">
      <dsp:nvSpPr>
        <dsp:cNvPr id="0" name=""/>
        <dsp:cNvSpPr/>
      </dsp:nvSpPr>
      <dsp:spPr>
        <a:xfrm>
          <a:off x="2181319" y="286109"/>
          <a:ext cx="1627187" cy="813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Certificado de defunción</a:t>
          </a:r>
        </a:p>
      </dsp:txBody>
      <dsp:txXfrm>
        <a:off x="2205148" y="309938"/>
        <a:ext cx="1579529" cy="765935"/>
      </dsp:txXfrm>
    </dsp:sp>
    <dsp:sp modelId="{4237ABF4-7529-49D6-8D61-551651F6DEB2}">
      <dsp:nvSpPr>
        <dsp:cNvPr id="0" name=""/>
        <dsp:cNvSpPr/>
      </dsp:nvSpPr>
      <dsp:spPr>
        <a:xfrm rot="21591187">
          <a:off x="3808505" y="674156"/>
          <a:ext cx="571258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571258" y="18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79853" y="677892"/>
        <a:ext cx="28562" cy="28562"/>
      </dsp:txXfrm>
    </dsp:sp>
    <dsp:sp modelId="{6DBB123E-0CA9-4C8D-8325-DA47767162EB}">
      <dsp:nvSpPr>
        <dsp:cNvPr id="0" name=""/>
        <dsp:cNvSpPr/>
      </dsp:nvSpPr>
      <dsp:spPr>
        <a:xfrm>
          <a:off x="4379763" y="284644"/>
          <a:ext cx="1627187" cy="813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Muerte Natural</a:t>
          </a:r>
        </a:p>
      </dsp:txBody>
      <dsp:txXfrm>
        <a:off x="4403592" y="308473"/>
        <a:ext cx="1579529" cy="765935"/>
      </dsp:txXfrm>
    </dsp:sp>
    <dsp:sp modelId="{B5D7B2FE-32AC-440D-A168-081C84F52734}">
      <dsp:nvSpPr>
        <dsp:cNvPr id="0" name=""/>
        <dsp:cNvSpPr/>
      </dsp:nvSpPr>
      <dsp:spPr>
        <a:xfrm rot="3733506">
          <a:off x="1164079" y="2398873"/>
          <a:ext cx="1387776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1387776" y="18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823273" y="2382196"/>
        <a:ext cx="69388" cy="69388"/>
      </dsp:txXfrm>
    </dsp:sp>
    <dsp:sp modelId="{D413EFC3-C1AD-4396-A7AA-415722F98210}">
      <dsp:nvSpPr>
        <dsp:cNvPr id="0" name=""/>
        <dsp:cNvSpPr/>
      </dsp:nvSpPr>
      <dsp:spPr>
        <a:xfrm>
          <a:off x="2181319" y="2624035"/>
          <a:ext cx="1627187" cy="813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Parte Judicial</a:t>
          </a:r>
        </a:p>
      </dsp:txBody>
      <dsp:txXfrm>
        <a:off x="2205148" y="2647864"/>
        <a:ext cx="1579529" cy="765935"/>
      </dsp:txXfrm>
    </dsp:sp>
    <dsp:sp modelId="{4F6ADD0A-9F74-472A-BD7E-0CD293EF00A0}">
      <dsp:nvSpPr>
        <dsp:cNvPr id="0" name=""/>
        <dsp:cNvSpPr/>
      </dsp:nvSpPr>
      <dsp:spPr>
        <a:xfrm rot="18860622">
          <a:off x="3666530" y="2675531"/>
          <a:ext cx="943239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943239" y="18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114569" y="2669968"/>
        <a:ext cx="47161" cy="47161"/>
      </dsp:txXfrm>
    </dsp:sp>
    <dsp:sp modelId="{52870078-D7CE-491B-9011-174328E43E99}">
      <dsp:nvSpPr>
        <dsp:cNvPr id="0" name=""/>
        <dsp:cNvSpPr/>
      </dsp:nvSpPr>
      <dsp:spPr>
        <a:xfrm>
          <a:off x="4467794" y="1949469"/>
          <a:ext cx="1627187" cy="813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Muerte violenta</a:t>
          </a:r>
        </a:p>
      </dsp:txBody>
      <dsp:txXfrm>
        <a:off x="4491623" y="1973298"/>
        <a:ext cx="1579529" cy="765935"/>
      </dsp:txXfrm>
    </dsp:sp>
    <dsp:sp modelId="{AC1C2D0F-9CB6-43B4-B9B7-FF68AC242700}">
      <dsp:nvSpPr>
        <dsp:cNvPr id="0" name=""/>
        <dsp:cNvSpPr/>
      </dsp:nvSpPr>
      <dsp:spPr>
        <a:xfrm rot="2465209">
          <a:off x="3701054" y="3299545"/>
          <a:ext cx="872580" cy="36035"/>
        </a:xfrm>
        <a:custGeom>
          <a:avLst/>
          <a:gdLst/>
          <a:ahLst/>
          <a:cxnLst/>
          <a:rect l="0" t="0" r="0" b="0"/>
          <a:pathLst>
            <a:path>
              <a:moveTo>
                <a:pt x="0" y="18017"/>
              </a:moveTo>
              <a:lnTo>
                <a:pt x="872580" y="180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115530" y="3295749"/>
        <a:ext cx="43629" cy="43629"/>
      </dsp:txXfrm>
    </dsp:sp>
    <dsp:sp modelId="{4DAE82EB-9673-4147-84DC-AC952C900DD5}">
      <dsp:nvSpPr>
        <dsp:cNvPr id="0" name=""/>
        <dsp:cNvSpPr/>
      </dsp:nvSpPr>
      <dsp:spPr>
        <a:xfrm>
          <a:off x="4466183" y="3197497"/>
          <a:ext cx="1627187" cy="813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Muerte sospechosa de criminalidad</a:t>
          </a:r>
        </a:p>
      </dsp:txBody>
      <dsp:txXfrm>
        <a:off x="4490012" y="3221326"/>
        <a:ext cx="1579529" cy="765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B9DE4-98A8-9E45-ACE1-B880A2C6E55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CA9A-6869-954C-A850-AD37C4FF16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DCA9A-6869-954C-A850-AD37C4FF1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DCA9A-6869-954C-A850-AD37C4FF16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DCA9A-6869-954C-A850-AD37C4FF16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9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DCA9A-6869-954C-A850-AD37C4FF16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7807"/>
            <a:ext cx="8001000" cy="3100193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pPr algn="ctr"/>
            <a:endParaRPr lang="en-US" sz="4000" b="1" dirty="0">
              <a:solidFill>
                <a:schemeClr val="tx2"/>
              </a:solidFill>
            </a:endParaRPr>
          </a:p>
          <a:p>
            <a:pPr lvl="5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Sonia M San Martín Sanchez</a:t>
            </a:r>
          </a:p>
          <a:p>
            <a:pPr lvl="5" algn="l">
              <a:spcBef>
                <a:spcPts val="0"/>
              </a:spcBef>
              <a:spcAft>
                <a:spcPts val="600"/>
              </a:spcAft>
            </a:pPr>
            <a:r>
              <a:rPr lang="en-US" sz="1900" dirty="0" err="1">
                <a:solidFill>
                  <a:schemeClr val="tx2"/>
                </a:solidFill>
              </a:rPr>
              <a:t>Médico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Forense</a:t>
            </a:r>
            <a:endParaRPr lang="en-US" sz="1900" dirty="0">
              <a:solidFill>
                <a:schemeClr val="tx2"/>
              </a:solidFill>
            </a:endParaRPr>
          </a:p>
          <a:p>
            <a:pPr lvl="5" algn="l"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chemeClr val="tx2"/>
                </a:solidFill>
              </a:rPr>
              <a:t>IML y CCFF Albacete, Cuenca y Guadalajara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31004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BUENAS PRACTICAS EN CASO DE DEFUNCIÓN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57" y="328442"/>
            <a:ext cx="2099315" cy="10160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18E4FB-99CE-4FC2-8A41-C4F6ED72FC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57" y="393057"/>
            <a:ext cx="1217802" cy="12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0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3F20D5-7669-4002-B9CE-B03B84A588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70" y="1486079"/>
            <a:ext cx="3388189" cy="4863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00A66-559E-4212-AEB1-578BFF338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3"/>
          <a:stretch/>
        </p:blipFill>
        <p:spPr>
          <a:xfrm>
            <a:off x="970403" y="1663908"/>
            <a:ext cx="5917175" cy="3872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AC00BC-6DE9-479C-8E47-9FAAC9C05F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1"/>
          <a:stretch/>
        </p:blipFill>
        <p:spPr>
          <a:xfrm>
            <a:off x="2156907" y="1663908"/>
            <a:ext cx="5905178" cy="46856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AE31FD5-B5A0-4590-8E32-658E628CD7B7}"/>
              </a:ext>
            </a:extLst>
          </p:cNvPr>
          <p:cNvSpPr/>
          <p:nvPr/>
        </p:nvSpPr>
        <p:spPr>
          <a:xfrm>
            <a:off x="2466707" y="4570510"/>
            <a:ext cx="1898306" cy="4474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349A05-AFF8-4208-B36A-1AE6CD778A69}"/>
              </a:ext>
            </a:extLst>
          </p:cNvPr>
          <p:cNvCxnSpPr/>
          <p:nvPr/>
        </p:nvCxnSpPr>
        <p:spPr>
          <a:xfrm>
            <a:off x="2466707" y="5176427"/>
            <a:ext cx="115855" cy="102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AF84E6-57E7-4184-9CBD-B226475E89DC}"/>
              </a:ext>
            </a:extLst>
          </p:cNvPr>
          <p:cNvCxnSpPr/>
          <p:nvPr/>
        </p:nvCxnSpPr>
        <p:spPr>
          <a:xfrm>
            <a:off x="3673770" y="5194092"/>
            <a:ext cx="115855" cy="102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6174125B-5FA8-43B3-995A-F4483CBB89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AF714-6233-4EE8-ABA6-4D1956426F0B}"/>
              </a:ext>
            </a:extLst>
          </p:cNvPr>
          <p:cNvSpPr txBox="1"/>
          <p:nvPr/>
        </p:nvSpPr>
        <p:spPr>
          <a:xfrm>
            <a:off x="809623" y="1667960"/>
            <a:ext cx="543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Y qué pongo?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1EC9C-DE08-4BCE-9F5C-35D6321A99C7}"/>
              </a:ext>
            </a:extLst>
          </p:cNvPr>
          <p:cNvSpPr txBox="1"/>
          <p:nvPr/>
        </p:nvSpPr>
        <p:spPr>
          <a:xfrm>
            <a:off x="809623" y="2342830"/>
            <a:ext cx="653415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/>
              <a:t>Causa claramente natural</a:t>
            </a:r>
          </a:p>
          <a:p>
            <a:pPr lvl="2"/>
            <a:r>
              <a:rPr lang="es-ES" sz="1600" dirty="0"/>
              <a:t>Fractura de cadera..</a:t>
            </a:r>
          </a:p>
          <a:p>
            <a:pPr lvl="7"/>
            <a:r>
              <a:rPr lang="es-ES" sz="1600" dirty="0"/>
              <a:t>No traumática</a:t>
            </a:r>
          </a:p>
          <a:p>
            <a:pPr lvl="7"/>
            <a:r>
              <a:rPr lang="es-ES" sz="1600" dirty="0"/>
              <a:t>Atraumática</a:t>
            </a:r>
          </a:p>
          <a:p>
            <a:pPr lvl="7"/>
            <a:r>
              <a:rPr lang="es-ES" sz="1600" dirty="0"/>
              <a:t>Patológica</a:t>
            </a:r>
          </a:p>
          <a:p>
            <a:pPr lvl="7">
              <a:spcAft>
                <a:spcPts val="600"/>
              </a:spcAft>
            </a:pPr>
            <a:r>
              <a:rPr lang="es-ES" sz="1600" dirty="0"/>
              <a:t>Osteoporótica</a:t>
            </a:r>
          </a:p>
          <a:p>
            <a:pPr lvl="2"/>
            <a:r>
              <a:rPr lang="es-ES" sz="1600" dirty="0"/>
              <a:t>Hemorragia cerebral..</a:t>
            </a:r>
          </a:p>
          <a:p>
            <a:pPr lvl="7"/>
            <a:r>
              <a:rPr lang="es-ES" sz="1600" dirty="0"/>
              <a:t>Espontánea</a:t>
            </a:r>
          </a:p>
          <a:p>
            <a:pPr lvl="7"/>
            <a:r>
              <a:rPr lang="es-ES" sz="1600" dirty="0"/>
              <a:t>No traumática</a:t>
            </a:r>
          </a:p>
          <a:p>
            <a:pPr lvl="7">
              <a:spcAft>
                <a:spcPts val="1800"/>
              </a:spcAft>
            </a:pPr>
            <a:r>
              <a:rPr lang="es-ES" sz="1600" dirty="0"/>
              <a:t>Hipertensiva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Solo patologías o procesos relacionados o que hayan podido influir en el fallecimiento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BBBF5-DC21-4489-8362-1DB023941C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75" y="1667960"/>
            <a:ext cx="2448000" cy="3264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1B66D4-BEEC-46CD-80FA-DCB81237B0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4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F0F394DE-6678-4368-97D7-C3CE50CE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90" y="1330105"/>
            <a:ext cx="77724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endParaRPr lang="es-ES" altLang="es-E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BD6005-C942-4DDB-9311-45E7B7AB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/>
          <a:lstStyle/>
          <a:p>
            <a:pPr algn="ctr"/>
            <a:r>
              <a:rPr lang="es-ES" dirty="0"/>
              <a:t>MUERTE VIOLENTA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540D165-4CED-43E6-A3D0-02AF37D0A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AECEDA-3966-4654-944B-52AD643E8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CDD9BD7-D1C4-4F59-8995-52254D59027A}"/>
              </a:ext>
            </a:extLst>
          </p:cNvPr>
          <p:cNvSpPr txBox="1">
            <a:spLocks/>
          </p:cNvSpPr>
          <p:nvPr/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PRESENCIA DE FUERZAS EXTRAÑAS AL ORGANISMO</a:t>
            </a:r>
          </a:p>
          <a:p>
            <a:pPr marL="0" indent="0">
              <a:buFont typeface="Wingdings 2" pitchFamily="18" charset="2"/>
              <a:buNone/>
            </a:pPr>
            <a:r>
              <a:rPr lang="es-ES" dirty="0"/>
              <a:t>	Accidental</a:t>
            </a:r>
          </a:p>
          <a:p>
            <a:pPr marL="0" indent="0">
              <a:buFont typeface="Wingdings 2" pitchFamily="18" charset="2"/>
              <a:buNone/>
            </a:pPr>
            <a:r>
              <a:rPr lang="es-ES" dirty="0"/>
              <a:t>	Suicida</a:t>
            </a:r>
          </a:p>
          <a:p>
            <a:pPr marL="0" indent="0">
              <a:buFont typeface="Wingdings 2" pitchFamily="18" charset="2"/>
              <a:buNone/>
            </a:pPr>
            <a:r>
              <a:rPr lang="es-ES" dirty="0"/>
              <a:t>	Homicida</a:t>
            </a:r>
          </a:p>
          <a:p>
            <a:pPr marL="0" indent="0">
              <a:buFont typeface="Wingdings 2" pitchFamily="18" charset="2"/>
              <a:buNone/>
            </a:pPr>
            <a:endParaRPr lang="es-ES" dirty="0"/>
          </a:p>
          <a:p>
            <a:r>
              <a:rPr lang="es-ES" dirty="0"/>
              <a:t>SE EMITE PARTE JUDICIAL DE DEFUNCIÓN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F0F394DE-6678-4368-97D7-C3CE50CE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90" y="1330105"/>
            <a:ext cx="77724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600" dirty="0">
                <a:latin typeface="Arial" panose="020B0604020202020204" pitchFamily="34" charset="0"/>
                <a:cs typeface="Arial" panose="020B0604020202020204" pitchFamily="34" charset="0"/>
              </a:rPr>
              <a:t>EJEMPLOS</a:t>
            </a:r>
            <a:endParaRPr lang="es-ES" altLang="es-E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990BA9-0B92-4E65-B5F0-88B6E6C73F00}"/>
              </a:ext>
            </a:extLst>
          </p:cNvPr>
          <p:cNvSpPr txBox="1"/>
          <p:nvPr/>
        </p:nvSpPr>
        <p:spPr>
          <a:xfrm>
            <a:off x="314793" y="2619610"/>
            <a:ext cx="8829207" cy="33239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2400" dirty="0">
                <a:solidFill>
                  <a:srgbClr val="321A27"/>
                </a:solidFill>
              </a:rPr>
              <a:t>PACIENTE QUE SUFRE UN TRAUMATISMO, POR EJEMPLO ACCIDENTE DE TRÁFICO, Y FALLECE EN EL HOSPITAL</a:t>
            </a:r>
            <a:r>
              <a:rPr lang="es-ES" dirty="0">
                <a:solidFill>
                  <a:srgbClr val="321A27"/>
                </a:solidFill>
              </a:rPr>
              <a:t>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rgbClr val="321A27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rgbClr val="321A27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rgbClr val="321A27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rgbClr val="321A27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rgbClr val="321A27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rgbClr val="321A27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dirty="0">
              <a:solidFill>
                <a:srgbClr val="321A27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sz="3600" dirty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321A27"/>
                </a:solidFill>
              </a:rPr>
              <a:t>MUERTE VIOLENTA</a:t>
            </a:r>
          </a:p>
        </p:txBody>
      </p:sp>
      <p:sp>
        <p:nvSpPr>
          <p:cNvPr id="13316" name="Flecha: hacia abajo 4">
            <a:extLst>
              <a:ext uri="{FF2B5EF4-FFF2-40B4-BE49-F238E27FC236}">
                <a16:creationId xmlns:a16="http://schemas.microsoft.com/office/drawing/2014/main" id="{5FBCFDEA-F980-403D-BCE4-B68639FC4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5" y="3791859"/>
            <a:ext cx="485775" cy="979488"/>
          </a:xfrm>
          <a:prstGeom prst="downArrow">
            <a:avLst>
              <a:gd name="adj1" fmla="val 50000"/>
              <a:gd name="adj2" fmla="val 49942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BD6005-C942-4DDB-9311-45E7B7AB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</p:spPr>
        <p:txBody>
          <a:bodyPr/>
          <a:lstStyle/>
          <a:p>
            <a:pPr algn="ctr"/>
            <a:r>
              <a:rPr lang="es-ES" dirty="0"/>
              <a:t>MUERTE VIOLENTA: EJEMPLO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540D165-4CED-43E6-A3D0-02AF37D0A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AECEDA-3966-4654-944B-52AD643E8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D002C95-39A7-4F6C-A0DD-A7771F4FC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878340"/>
              </p:ext>
            </p:extLst>
          </p:nvPr>
        </p:nvGraphicFramePr>
        <p:xfrm>
          <a:off x="752474" y="708149"/>
          <a:ext cx="7791451" cy="565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3" imgW="5733826" imgH="4162397" progId="AcroExch.Document.11">
                  <p:embed/>
                </p:oleObj>
              </mc:Choice>
              <mc:Fallback>
                <p:oleObj name="Acrobat Document" r:id="rId3" imgW="5733826" imgH="41623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4" y="708149"/>
                        <a:ext cx="7791451" cy="565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81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89D1218-C411-45CE-A908-E84877773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55934"/>
              </p:ext>
            </p:extLst>
          </p:nvPr>
        </p:nvGraphicFramePr>
        <p:xfrm>
          <a:off x="806450" y="613588"/>
          <a:ext cx="7531100" cy="54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Acrobat Document" r:id="rId3" imgW="5733826" imgH="4171609" progId="AcroExch.Document.11">
                  <p:embed/>
                </p:oleObj>
              </mc:Choice>
              <mc:Fallback>
                <p:oleObj name="Acrobat Document" r:id="rId3" imgW="5733826" imgH="417160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450" y="613588"/>
                        <a:ext cx="7531100" cy="54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25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AA17E-24F7-43FA-AF41-33D115015B6B}"/>
              </a:ext>
            </a:extLst>
          </p:cNvPr>
          <p:cNvSpPr txBox="1"/>
          <p:nvPr/>
        </p:nvSpPr>
        <p:spPr>
          <a:xfrm>
            <a:off x="802182" y="2557495"/>
            <a:ext cx="75396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s-ES" b="1" dirty="0"/>
              <a:t>Ley de Enjuiciamiento Criminal</a:t>
            </a:r>
          </a:p>
          <a:p>
            <a:pPr algn="just"/>
            <a:r>
              <a:rPr lang="es-ES" b="1" dirty="0"/>
              <a:t>Artículo 340</a:t>
            </a:r>
          </a:p>
          <a:p>
            <a:pPr algn="just">
              <a:spcAft>
                <a:spcPts val="1800"/>
              </a:spcAft>
            </a:pPr>
            <a:r>
              <a:rPr lang="es-ES" dirty="0"/>
              <a:t>Si la instrucción tuviere lugar </a:t>
            </a:r>
            <a:r>
              <a:rPr lang="es-ES" b="1" dirty="0"/>
              <a:t>por causa de </a:t>
            </a:r>
            <a:r>
              <a:rPr lang="es-ES" b="1" u="sng" dirty="0"/>
              <a:t>muerte violenta o sospechosa de criminalidad</a:t>
            </a:r>
            <a:r>
              <a:rPr lang="es-ES" dirty="0"/>
              <a:t>, antes de proceder al enterramiento del cadáver [..]</a:t>
            </a:r>
          </a:p>
          <a:p>
            <a:pPr algn="just"/>
            <a:r>
              <a:rPr lang="es-ES" b="1" dirty="0"/>
              <a:t>Artículo 343</a:t>
            </a:r>
          </a:p>
          <a:p>
            <a:pPr algn="just"/>
            <a:r>
              <a:rPr lang="es-ES" dirty="0"/>
              <a:t>En los </a:t>
            </a:r>
            <a:r>
              <a:rPr lang="es-ES" b="1" dirty="0"/>
              <a:t>sumarios a que se refiere el artículo 340</a:t>
            </a:r>
            <a:r>
              <a:rPr lang="es-ES" dirty="0"/>
              <a:t>, aun cuando por la inspección exterior pueda presumirse la causa de la muerte, se procederá a la </a:t>
            </a:r>
            <a:r>
              <a:rPr lang="es-ES" b="1" dirty="0"/>
              <a:t>autopsia del cadáver por los Médicos forenses</a:t>
            </a:r>
            <a:r>
              <a:rPr lang="es-ES" dirty="0"/>
              <a:t>, [..]</a:t>
            </a:r>
            <a:endParaRPr lang="es-E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8A45F-1155-48EA-921D-77F90DCF5A36}"/>
              </a:ext>
            </a:extLst>
          </p:cNvPr>
          <p:cNvSpPr txBox="1"/>
          <p:nvPr/>
        </p:nvSpPr>
        <p:spPr>
          <a:xfrm>
            <a:off x="816964" y="1724638"/>
            <a:ext cx="72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Cuándo tiene que intervenir el forense??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9609B57-234D-498D-83C0-3044DD3BE2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A82E7-BF2E-483A-B833-C2085DA97F4C}"/>
              </a:ext>
            </a:extLst>
          </p:cNvPr>
          <p:cNvSpPr txBox="1"/>
          <p:nvPr/>
        </p:nvSpPr>
        <p:spPr>
          <a:xfrm>
            <a:off x="816964" y="1799746"/>
            <a:ext cx="72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Cuándo tiene que intervenir el forense??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AA17E-24F7-43FA-AF41-33D115015B6B}"/>
              </a:ext>
            </a:extLst>
          </p:cNvPr>
          <p:cNvSpPr txBox="1"/>
          <p:nvPr/>
        </p:nvSpPr>
        <p:spPr>
          <a:xfrm>
            <a:off x="816964" y="2635293"/>
            <a:ext cx="650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Reglamento de los Institutos de Medicina Legal</a:t>
            </a:r>
          </a:p>
          <a:p>
            <a:pPr>
              <a:spcAft>
                <a:spcPts val="1200"/>
              </a:spcAft>
            </a:pPr>
            <a:r>
              <a:rPr lang="es-ES" dirty="0"/>
              <a:t>(RD 386/1996, de 1 de marzo)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A8EB0-64A0-4E8E-8E96-8EBB4C2E13C0}"/>
              </a:ext>
            </a:extLst>
          </p:cNvPr>
          <p:cNvSpPr txBox="1"/>
          <p:nvPr/>
        </p:nvSpPr>
        <p:spPr>
          <a:xfrm>
            <a:off x="816965" y="3453133"/>
            <a:ext cx="693003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dirty="0"/>
              <a:t>Artículo 8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es-ES" dirty="0"/>
              <a:t>A los </a:t>
            </a:r>
            <a:r>
              <a:rPr lang="es-ES" b="1" dirty="0"/>
              <a:t>Servicios de Patología Forense </a:t>
            </a:r>
            <a:r>
              <a:rPr lang="es-ES" dirty="0"/>
              <a:t>les corresponde la </a:t>
            </a:r>
            <a:r>
              <a:rPr lang="es-ES" b="1" dirty="0"/>
              <a:t>investigación médico-legal en todos los casos de </a:t>
            </a:r>
            <a:r>
              <a:rPr lang="es-ES" b="1" u="sng" dirty="0"/>
              <a:t>muerte violenta o sospechosa de criminalidad</a:t>
            </a:r>
            <a:r>
              <a:rPr lang="es-ES" dirty="0"/>
              <a:t> que hayan ocurrido en la demarcación del Instituto y sea ordenada por la autoridad judicial, así como la identificación de cadáveres y restos humanos.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26B74E0-D047-4ADF-A5AE-FED1EF89CC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3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FAA17E-24F7-43FA-AF41-33D115015B6B}"/>
              </a:ext>
            </a:extLst>
          </p:cNvPr>
          <p:cNvSpPr txBox="1"/>
          <p:nvPr/>
        </p:nvSpPr>
        <p:spPr>
          <a:xfrm>
            <a:off x="816964" y="2331797"/>
            <a:ext cx="650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Reglamento Orgánico del Cuerpo de Médicos Forenses.</a:t>
            </a:r>
          </a:p>
          <a:p>
            <a:r>
              <a:rPr lang="es-ES" dirty="0"/>
              <a:t>(RD 296/1996, de 23 de febrero)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A8EB0-64A0-4E8E-8E96-8EBB4C2E13C0}"/>
              </a:ext>
            </a:extLst>
          </p:cNvPr>
          <p:cNvSpPr txBox="1"/>
          <p:nvPr/>
        </p:nvSpPr>
        <p:spPr>
          <a:xfrm>
            <a:off x="816964" y="3135531"/>
            <a:ext cx="737672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dirty="0"/>
              <a:t>Artículo 3 Funciones</a:t>
            </a:r>
            <a:endParaRPr lang="es-ES" dirty="0"/>
          </a:p>
          <a:p>
            <a:pPr marL="342900" indent="-342900" algn="just">
              <a:spcAft>
                <a:spcPts val="600"/>
              </a:spcAft>
              <a:buFont typeface="+mj-lt"/>
              <a:buAutoNum type="alphaLcParenR" startAt="2"/>
            </a:pPr>
            <a:r>
              <a:rPr lang="es-ES" dirty="0"/>
              <a:t>La realización de las </a:t>
            </a:r>
            <a:r>
              <a:rPr lang="es-ES" b="1" dirty="0"/>
              <a:t>investigaciones en el campo de la Patología Forense </a:t>
            </a:r>
            <a:r>
              <a:rPr lang="es-ES" dirty="0"/>
              <a:t>y de las prácticas tanatológicas que les sean requeridas a través de los Institutos de Medicina Legal, por los Juzgados, Tribunales y Fiscalías, y que se deriven necesariamente de su propia función </a:t>
            </a:r>
            <a:r>
              <a:rPr lang="es-ES" b="1" dirty="0"/>
              <a:t>en el marco del proceso judicial.</a:t>
            </a:r>
          </a:p>
          <a:p>
            <a:pPr marL="342900" indent="-342900" algn="just">
              <a:buFont typeface="+mj-lt"/>
              <a:buAutoNum type="alphaLcParenR" startAt="6"/>
            </a:pPr>
            <a:r>
              <a:rPr lang="es-ES" dirty="0"/>
              <a:t>La emisión de </a:t>
            </a:r>
            <a:r>
              <a:rPr lang="es-ES" b="1" dirty="0"/>
              <a:t>dictamen sobre la causa de la muerte</a:t>
            </a:r>
            <a:r>
              <a:rPr lang="es-ES" dirty="0"/>
              <a:t>, en los supuestos establecidos en el artículo 85 de la Ley de Registro Civil de 8 de junio de 1957, redactado conforme a la Ley Orgánica 7/1992, de 20 de noviembre.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B9E0E-559F-46DA-ADAE-B91368427466}"/>
              </a:ext>
            </a:extLst>
          </p:cNvPr>
          <p:cNvSpPr txBox="1"/>
          <p:nvPr/>
        </p:nvSpPr>
        <p:spPr>
          <a:xfrm>
            <a:off x="816964" y="1717628"/>
            <a:ext cx="72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Cuándo tiene que intervenir el forense??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F149EA-BFF8-4EF4-B3E8-E61916E49D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CA2908-C364-4DE4-84E2-E71866B76262}"/>
              </a:ext>
            </a:extLst>
          </p:cNvPr>
          <p:cNvSpPr txBox="1"/>
          <p:nvPr/>
        </p:nvSpPr>
        <p:spPr>
          <a:xfrm>
            <a:off x="723900" y="236681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Ley de Registro Civil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7C2ED-03BC-4AA3-806E-B9E82A7B544F}"/>
              </a:ext>
            </a:extLst>
          </p:cNvPr>
          <p:cNvSpPr txBox="1"/>
          <p:nvPr/>
        </p:nvSpPr>
        <p:spPr>
          <a:xfrm>
            <a:off x="723900" y="2854497"/>
            <a:ext cx="75819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b="1" dirty="0"/>
              <a:t>Artículo 85</a:t>
            </a:r>
          </a:p>
          <a:p>
            <a:pPr algn="just">
              <a:spcAft>
                <a:spcPts val="600"/>
              </a:spcAft>
            </a:pPr>
            <a:r>
              <a:rPr lang="es-ES" dirty="0"/>
              <a:t>Será necesaria certificación médica de la existencia de señales inequívocas de muerte para proceder a la inscripción de defunción.</a:t>
            </a:r>
          </a:p>
          <a:p>
            <a:pPr algn="just"/>
            <a:r>
              <a:rPr lang="es-ES" dirty="0"/>
              <a:t>En los casos de que </a:t>
            </a:r>
            <a:r>
              <a:rPr lang="es-ES" b="1" dirty="0"/>
              <a:t>falte certificado médico o éste sea incompleto o contradictorio</a:t>
            </a:r>
            <a:r>
              <a:rPr lang="es-ES" dirty="0"/>
              <a:t>, o el encargado lo estime necesario, </a:t>
            </a:r>
            <a:r>
              <a:rPr lang="es-ES" b="1" dirty="0"/>
              <a:t>el médico forense </a:t>
            </a:r>
            <a:r>
              <a:rPr lang="es-ES" dirty="0"/>
              <a:t>adscrito al Registro Civil, o su sustituto, </a:t>
            </a:r>
            <a:r>
              <a:rPr lang="es-ES" b="1" dirty="0"/>
              <a:t>emitirá dictamen sobre la causa de la muerte, </a:t>
            </a:r>
            <a:r>
              <a:rPr lang="es-ES" b="1" u="sng" dirty="0"/>
              <a:t>incluso</a:t>
            </a:r>
            <a:r>
              <a:rPr lang="es-ES" b="1" dirty="0"/>
              <a:t> mediante examen del cadáver por sí mismo.</a:t>
            </a:r>
          </a:p>
          <a:p>
            <a:pPr algn="just"/>
            <a:endParaRPr lang="es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A71C9-CF47-4BE9-A7F3-91488314E35B}"/>
              </a:ext>
            </a:extLst>
          </p:cNvPr>
          <p:cNvSpPr txBox="1"/>
          <p:nvPr/>
        </p:nvSpPr>
        <p:spPr>
          <a:xfrm>
            <a:off x="723900" y="1710569"/>
            <a:ext cx="722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Cuándo tiene que intervenir el forense??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80C96E-5513-4FF6-8143-218E4989C5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5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7F8D58-A785-4695-92CB-B43825E05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48" y="3135209"/>
            <a:ext cx="7610476" cy="1976438"/>
          </a:xfrm>
        </p:spPr>
        <p:txBody>
          <a:bodyPr/>
          <a:lstStyle/>
          <a:p>
            <a:pPr marL="520700" indent="-514350" algn="just"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s-ES" altLang="es-ES" dirty="0">
                <a:solidFill>
                  <a:srgbClr val="006699"/>
                </a:solidFill>
                <a:latin typeface="+mj-lt"/>
                <a:cs typeface="Arial" panose="020B0604020202020204" pitchFamily="34" charset="0"/>
              </a:rPr>
              <a:t>MEJORAR LA CALIDAD DE LOS RECURSOS.</a:t>
            </a:r>
          </a:p>
          <a:p>
            <a:pPr marL="520700" indent="-514350" algn="just"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s-ES" altLang="es-ES" dirty="0">
                <a:solidFill>
                  <a:srgbClr val="006699"/>
                </a:solidFill>
                <a:latin typeface="+mj-lt"/>
                <a:cs typeface="Arial" panose="020B0604020202020204" pitchFamily="34" charset="0"/>
              </a:rPr>
              <a:t> COLABORACIÓN ENTRE COMPAÑEROS.</a:t>
            </a:r>
          </a:p>
          <a:p>
            <a:pPr marL="520700" indent="-514350" algn="just">
              <a:spcBef>
                <a:spcPts val="700"/>
              </a:spcBef>
              <a:buSzPct val="100000"/>
              <a:buFont typeface="+mj-lt"/>
              <a:buAutoNum type="arabicPeriod"/>
              <a:defRPr/>
            </a:pPr>
            <a:r>
              <a:rPr lang="es-ES" altLang="es-ES" dirty="0">
                <a:solidFill>
                  <a:srgbClr val="006699"/>
                </a:solidFill>
                <a:latin typeface="+mj-lt"/>
                <a:cs typeface="Arial" panose="020B0604020202020204" pitchFamily="34" charset="0"/>
              </a:rPr>
              <a:t>ACLARAR CONCEPTOS SOBRE ACTUACIÓN EN CASO DE FALLECIMIENTO</a:t>
            </a:r>
          </a:p>
          <a:p>
            <a:endParaRPr lang="es-E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429C55D-56F6-4DDC-9833-E320FD4CD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AA82E7-BF2E-483A-B833-C2085DA97F4C}"/>
              </a:ext>
            </a:extLst>
          </p:cNvPr>
          <p:cNvSpPr txBox="1"/>
          <p:nvPr/>
        </p:nvSpPr>
        <p:spPr>
          <a:xfrm>
            <a:off x="816964" y="1708805"/>
            <a:ext cx="662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Cuándo interviene el forense??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17253-5F13-407C-9415-5B490DE4C3BA}"/>
              </a:ext>
            </a:extLst>
          </p:cNvPr>
          <p:cNvSpPr txBox="1"/>
          <p:nvPr/>
        </p:nvSpPr>
        <p:spPr>
          <a:xfrm>
            <a:off x="814088" y="2420666"/>
            <a:ext cx="72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Recomendación </a:t>
            </a:r>
            <a:r>
              <a:rPr lang="es-ES" b="1" dirty="0" err="1"/>
              <a:t>nº</a:t>
            </a:r>
            <a:r>
              <a:rPr lang="es-ES" b="1" dirty="0"/>
              <a:t>(99) 3 del Consejo de Ministros de los Estados Miembros de la Comunidad Europea, para la armonización metodológica de las autopsias médico-legales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2B209-CFA9-489D-8443-3EB8992E0B1A}"/>
              </a:ext>
            </a:extLst>
          </p:cNvPr>
          <p:cNvSpPr txBox="1"/>
          <p:nvPr/>
        </p:nvSpPr>
        <p:spPr>
          <a:xfrm>
            <a:off x="816964" y="3532638"/>
            <a:ext cx="74761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_tradnl" b="1" dirty="0"/>
              <a:t>Objeto de la recomendación</a:t>
            </a:r>
            <a:endParaRPr lang="es-ES" dirty="0"/>
          </a:p>
          <a:p>
            <a:pPr lvl="0" algn="just">
              <a:spcAft>
                <a:spcPts val="1200"/>
              </a:spcAft>
            </a:pPr>
            <a:r>
              <a:rPr lang="es-ES_tradnl" dirty="0"/>
              <a:t>En los casos donde la muerte puede ser debida </a:t>
            </a:r>
            <a:r>
              <a:rPr lang="es-ES_tradnl" b="1" dirty="0"/>
              <a:t>a causas </a:t>
            </a:r>
            <a:r>
              <a:rPr lang="es-ES_tradnl" b="1" u="sng" dirty="0"/>
              <a:t>no</a:t>
            </a:r>
            <a:r>
              <a:rPr lang="es-ES_tradnl" b="1" dirty="0"/>
              <a:t> </a:t>
            </a:r>
            <a:r>
              <a:rPr lang="es-ES_tradnl" b="1" u="sng" dirty="0"/>
              <a:t>naturales</a:t>
            </a:r>
            <a:r>
              <a:rPr lang="es-ES_tradnl" dirty="0"/>
              <a:t>, la autoridad competente [..] </a:t>
            </a:r>
            <a:r>
              <a:rPr lang="es-ES_tradnl" b="1" dirty="0"/>
              <a:t>investigar</a:t>
            </a:r>
            <a:r>
              <a:rPr lang="es-ES_tradnl" dirty="0"/>
              <a:t> adecuada-mente el lugar de los hechos, examinar el cuerpo y decidir si debe realizarse la autopsia.</a:t>
            </a:r>
            <a:endParaRPr lang="es-ES" dirty="0"/>
          </a:p>
          <a:p>
            <a:pPr algn="just"/>
            <a:r>
              <a:rPr lang="es-ES_tradnl" dirty="0"/>
              <a:t>Se debe </a:t>
            </a:r>
            <a:r>
              <a:rPr lang="es-ES_tradnl" b="1" dirty="0"/>
              <a:t>practicar la autopsia en todas las </a:t>
            </a:r>
            <a:r>
              <a:rPr lang="es-ES_tradnl" b="1" u="sng" dirty="0"/>
              <a:t>muertes no naturales, obvias o sospechosas</a:t>
            </a:r>
            <a:r>
              <a:rPr lang="es-ES_tradnl" dirty="0"/>
              <a:t>[..]</a:t>
            </a:r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862FC91-A7B4-48A9-8378-4DA6519B79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61AD31-C24E-4829-90C0-66514AC5ECBF}"/>
              </a:ext>
            </a:extLst>
          </p:cNvPr>
          <p:cNvSpPr txBox="1"/>
          <p:nvPr/>
        </p:nvSpPr>
        <p:spPr>
          <a:xfrm>
            <a:off x="1095375" y="1776925"/>
            <a:ext cx="470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Qué implica?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04E58-93C4-4A01-8796-59D82699441B}"/>
              </a:ext>
            </a:extLst>
          </p:cNvPr>
          <p:cNvSpPr txBox="1"/>
          <p:nvPr/>
        </p:nvSpPr>
        <p:spPr>
          <a:xfrm>
            <a:off x="990600" y="2524125"/>
            <a:ext cx="7251700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dirty="0"/>
              <a:t>Inicio de un procedimiento judicial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dirty="0"/>
              <a:t>Actuación policial: identificación y declaración de familiares o allegados, custodia del cadáver, atestado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dirty="0"/>
              <a:t>Actuación del médico forense: Levantamiento de cadáver, autopsia, pruebas complementarias, informes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dirty="0"/>
              <a:t>± Policía científica/judicial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dirty="0"/>
              <a:t>Fallecido en depósito judicial hasta realización de la autopsia y autorización judicial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ES" dirty="0"/>
              <a:t>Distorsión a la familia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5E4D801-DBCD-4DB5-954A-359EC6F6B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A8777-2E77-4E91-A0AF-7909A7B4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DISTORSIÓN A LA FAMILIA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5053711-8FDA-4915-883A-BBC4E58170AF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114424" y="2595562"/>
            <a:ext cx="7610476" cy="325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6355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WenQuanYi Micro Hei" charset="0"/>
              </a:defRPr>
            </a:lvl9pPr>
          </a:lstStyle>
          <a:p>
            <a:pPr algn="just" eaLnBrk="1" hangingPunct="1">
              <a:spcBef>
                <a:spcPts val="1500"/>
              </a:spcBef>
              <a:buClrTx/>
              <a:buFont typeface="Times New Roman" panose="02020603050405020304" pitchFamily="18" charset="0"/>
              <a:buAutoNum type="arabicParenR"/>
            </a:pPr>
            <a:r>
              <a:rPr lang="es-ES" alt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 puede velar el cadáver hasta después de practicar la autopsia (al día siguiente sobre el medio día)</a:t>
            </a:r>
          </a:p>
          <a:p>
            <a:pPr algn="just" eaLnBrk="1" hangingPunct="1">
              <a:spcBef>
                <a:spcPts val="1500"/>
              </a:spcBef>
              <a:buClrTx/>
              <a:buFont typeface="Times New Roman" panose="02020603050405020304" pitchFamily="18" charset="0"/>
              <a:buAutoNum type="arabicParenR"/>
            </a:pPr>
            <a:r>
              <a:rPr lang="es-ES" alt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Aumenta la angustia de la familia.</a:t>
            </a:r>
          </a:p>
          <a:p>
            <a:pPr algn="just" eaLnBrk="1" hangingPunct="1">
              <a:spcBef>
                <a:spcPts val="1500"/>
              </a:spcBef>
              <a:buClrTx/>
              <a:buFont typeface="Times New Roman" panose="02020603050405020304" pitchFamily="18" charset="0"/>
              <a:buAutoNum type="arabicParenR"/>
            </a:pPr>
            <a:r>
              <a:rPr lang="es-ES" alt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 atrasa el proceso de duelo.</a:t>
            </a:r>
          </a:p>
          <a:p>
            <a:pPr algn="just" eaLnBrk="1" hangingPunct="1">
              <a:spcBef>
                <a:spcPts val="1500"/>
              </a:spcBef>
              <a:buClrTx/>
              <a:buFont typeface="Times New Roman" panose="02020603050405020304" pitchFamily="18" charset="0"/>
              <a:buAutoNum type="arabicParenR"/>
            </a:pPr>
            <a:r>
              <a:rPr lang="es-ES" alt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 cierra los trámites hasta pasados muchos meses después del fallecimiento.</a:t>
            </a:r>
          </a:p>
        </p:txBody>
      </p:sp>
    </p:spTree>
    <p:extLst>
      <p:ext uri="{BB962C8B-B14F-4D97-AF65-F5344CB8AC3E}">
        <p14:creationId xmlns:p14="http://schemas.microsoft.com/office/powerpoint/2010/main" val="264020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62C8F-8CA6-4BB9-AD66-0456DF44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CASO DE MUERTE VIOLENTA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57EF9A-1EAB-45BF-B79E-704EE924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LLAMAR A POLICÍA/GUARDIA CIVIL.</a:t>
            </a:r>
          </a:p>
          <a:p>
            <a:pPr algn="just"/>
            <a:r>
              <a:rPr lang="es-ES" sz="2400" dirty="0"/>
              <a:t>PERMANECER EN EL LUGAR HASTA LA LLEGADA DE FUERZAS DE SEGURIDAD</a:t>
            </a:r>
          </a:p>
          <a:p>
            <a:pPr algn="just"/>
            <a:r>
              <a:rPr lang="es-ES" sz="2400" dirty="0"/>
              <a:t>EMITIR PARTE JUDICIAL DE DEFUNCIÓN QUE SE ENTREGARÁ A POLICÍA/GUARDIA CIVIL.</a:t>
            </a:r>
          </a:p>
          <a:p>
            <a:pPr algn="just"/>
            <a:r>
              <a:rPr lang="es-ES" sz="2400" dirty="0"/>
              <a:t>POR FAVOR, HABLAR CON FORENSE DE GUARDIA PARA ORIENTAR SOBRE LAS CIRCUNSTANCIAS DEL FALLECIMIENTO.</a:t>
            </a:r>
          </a:p>
        </p:txBody>
      </p:sp>
    </p:spTree>
    <p:extLst>
      <p:ext uri="{BB962C8B-B14F-4D97-AF65-F5344CB8AC3E}">
        <p14:creationId xmlns:p14="http://schemas.microsoft.com/office/powerpoint/2010/main" val="134948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C43C62-6BCE-4CAD-945A-5656A5E1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5" y="0"/>
            <a:ext cx="907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23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5C290-4B1E-4303-89D4-3E2AAE059194}"/>
              </a:ext>
            </a:extLst>
          </p:cNvPr>
          <p:cNvSpPr txBox="1"/>
          <p:nvPr/>
        </p:nvSpPr>
        <p:spPr>
          <a:xfrm>
            <a:off x="874657" y="2322689"/>
            <a:ext cx="725940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CMD o Parte Judicial: Acto médico y obligación deontológica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La mayoría de las veces, la causa de la muerte es una presunción diagnóstica más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Cuando el forense actúa en una muerte natural, ésta se transforma en un procedimiento judicial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Una muerte judicial imposibilita a la familia a disponer del cadáver hasta que el juez lo autorice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Judicializar una muerte natural supone sobrecarga de recursos públicos (humanos y económicos)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En caso de dudas, consultar al médico forense de guardia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C6799-09DD-4311-95B8-DA4D32056822}"/>
              </a:ext>
            </a:extLst>
          </p:cNvPr>
          <p:cNvSpPr txBox="1"/>
          <p:nvPr/>
        </p:nvSpPr>
        <p:spPr>
          <a:xfrm>
            <a:off x="874657" y="1653088"/>
            <a:ext cx="5580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Conclusiones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1F12FF3-AF0E-42B9-AC77-1281D76C3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3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21C5B3-BBC9-44E6-8A2C-BF3ADFAE41FD}"/>
              </a:ext>
            </a:extLst>
          </p:cNvPr>
          <p:cNvSpPr txBox="1"/>
          <p:nvPr/>
        </p:nvSpPr>
        <p:spPr>
          <a:xfrm>
            <a:off x="1114423" y="3033117"/>
            <a:ext cx="5428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FEA44B3-E030-43E4-80F0-5D108C8A72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9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BF6188A-BB9A-442F-8CC2-68625750F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950698"/>
              </p:ext>
            </p:extLst>
          </p:nvPr>
        </p:nvGraphicFramePr>
        <p:xfrm>
          <a:off x="2332397" y="22189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C0E5A3B5-C37E-446E-9DF7-1FCAEC9D73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2" b="24422"/>
          <a:stretch/>
        </p:blipFill>
        <p:spPr>
          <a:xfrm>
            <a:off x="4103348" y="4250930"/>
            <a:ext cx="1008000" cy="647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" y="1396999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7E228E3-09C6-43EA-96AF-2D2579CD69DE}"/>
              </a:ext>
            </a:extLst>
          </p:cNvPr>
          <p:cNvGrpSpPr/>
          <p:nvPr/>
        </p:nvGrpSpPr>
        <p:grpSpPr>
          <a:xfrm>
            <a:off x="476719" y="3626988"/>
            <a:ext cx="1266590" cy="801687"/>
            <a:chOff x="0" y="1631156"/>
            <a:chExt cx="1603374" cy="8016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A4DB0FE-E4D5-4E79-BF9B-3B3CFB149869}"/>
                </a:ext>
              </a:extLst>
            </p:cNvPr>
            <p:cNvSpPr/>
            <p:nvPr/>
          </p:nvSpPr>
          <p:spPr>
            <a:xfrm>
              <a:off x="0" y="1631156"/>
              <a:ext cx="1603374" cy="8016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38A09F3C-BC93-4A74-BD9E-2D8363D10C2C}"/>
                </a:ext>
              </a:extLst>
            </p:cNvPr>
            <p:cNvSpPr txBox="1"/>
            <p:nvPr/>
          </p:nvSpPr>
          <p:spPr>
            <a:xfrm>
              <a:off x="23481" y="1654637"/>
              <a:ext cx="1556412" cy="7547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dirty="0" err="1"/>
                <a:t>É</a:t>
              </a:r>
              <a:r>
                <a:rPr lang="es-ES" sz="2000" b="1" kern="1200" dirty="0" err="1"/>
                <a:t>xitus</a:t>
              </a:r>
              <a:endParaRPr lang="es-ES" sz="2000" b="1" kern="1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EB1757-4CD6-4663-BDD5-2E03F9F1260B}"/>
              </a:ext>
            </a:extLst>
          </p:cNvPr>
          <p:cNvGrpSpPr/>
          <p:nvPr/>
        </p:nvGrpSpPr>
        <p:grpSpPr>
          <a:xfrm>
            <a:off x="476719" y="2080457"/>
            <a:ext cx="1266590" cy="801687"/>
            <a:chOff x="0" y="1631156"/>
            <a:chExt cx="1603374" cy="801687"/>
          </a:xfrm>
          <a:solidFill>
            <a:srgbClr val="C00000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5FDDB5B-7B84-4731-BDE1-30A18CA93E2A}"/>
                </a:ext>
              </a:extLst>
            </p:cNvPr>
            <p:cNvSpPr/>
            <p:nvPr/>
          </p:nvSpPr>
          <p:spPr>
            <a:xfrm>
              <a:off x="0" y="1631156"/>
              <a:ext cx="1603374" cy="8016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: Rounded Corners 4">
              <a:extLst>
                <a:ext uri="{FF2B5EF4-FFF2-40B4-BE49-F238E27FC236}">
                  <a16:creationId xmlns:a16="http://schemas.microsoft.com/office/drawing/2014/main" id="{6674D056-D8C7-403A-AE3D-4A160A91C25F}"/>
                </a:ext>
              </a:extLst>
            </p:cNvPr>
            <p:cNvSpPr txBox="1"/>
            <p:nvPr/>
          </p:nvSpPr>
          <p:spPr>
            <a:xfrm>
              <a:off x="23481" y="1654637"/>
              <a:ext cx="1556412" cy="7547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dirty="0"/>
                <a:t>PCR</a:t>
              </a:r>
              <a:endParaRPr lang="es-ES" sz="2000" b="1" kern="1200" dirty="0"/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66EDD9-C946-46B4-A684-0BE700170801}"/>
              </a:ext>
            </a:extLst>
          </p:cNvPr>
          <p:cNvCxnSpPr>
            <a:cxnSpLocks/>
            <a:stCxn id="37" idx="2"/>
            <a:endCxn id="35" idx="0"/>
          </p:cNvCxnSpPr>
          <p:nvPr/>
        </p:nvCxnSpPr>
        <p:spPr>
          <a:xfrm>
            <a:off x="1110014" y="2882144"/>
            <a:ext cx="0" cy="768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211B30-77EB-4100-A67F-F55C55E435DA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724760" y="4027832"/>
            <a:ext cx="6076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9B9E0FC5-74E2-4F3A-99D8-CDDAB8A62FE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98"/>
          <a:stretch/>
        </p:blipFill>
        <p:spPr>
          <a:xfrm>
            <a:off x="5705135" y="3137462"/>
            <a:ext cx="633413" cy="9264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B54EE70-EAD2-4B64-B03B-BCE3B625387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6" t="69734" r="14677" b="9042"/>
          <a:stretch/>
        </p:blipFill>
        <p:spPr>
          <a:xfrm>
            <a:off x="1291985" y="3030767"/>
            <a:ext cx="936000" cy="31371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1099140-C891-4206-8C70-85F5E076014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08" y="4175402"/>
            <a:ext cx="957010" cy="18262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24B5DB8-29EA-4CCD-A7F7-98F7A47838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49" y="297199"/>
            <a:ext cx="1063665" cy="10998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37169DB-4A7A-4070-A00C-26ED3E8A03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5135" y="5538480"/>
            <a:ext cx="633413" cy="926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768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5"/>
            <a:ext cx="8913813" cy="8771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TIPOS DE MUERTE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C72F0-9EB8-4AAF-B29E-A9F0396335F0}"/>
              </a:ext>
            </a:extLst>
          </p:cNvPr>
          <p:cNvSpPr txBox="1"/>
          <p:nvPr/>
        </p:nvSpPr>
        <p:spPr>
          <a:xfrm>
            <a:off x="990600" y="3463606"/>
            <a:ext cx="5486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Muerte violenta</a:t>
            </a:r>
          </a:p>
          <a:p>
            <a:r>
              <a:rPr lang="es-ES" dirty="0"/>
              <a:t>Causa externa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0DA5F-3168-42EC-8DFE-364015FB6115}"/>
              </a:ext>
            </a:extLst>
          </p:cNvPr>
          <p:cNvSpPr txBox="1"/>
          <p:nvPr/>
        </p:nvSpPr>
        <p:spPr>
          <a:xfrm>
            <a:off x="1021365" y="4698094"/>
            <a:ext cx="64103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Muerte sospechosa de criminalidad</a:t>
            </a:r>
          </a:p>
          <a:p>
            <a:r>
              <a:rPr lang="es-ES" dirty="0"/>
              <a:t>Dudas sobre la participación de terceros o de un mecanismo violento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DA89B-DF60-453D-9AD2-DA6112BD93DF}"/>
              </a:ext>
            </a:extLst>
          </p:cNvPr>
          <p:cNvSpPr txBox="1"/>
          <p:nvPr/>
        </p:nvSpPr>
        <p:spPr>
          <a:xfrm>
            <a:off x="990600" y="2117122"/>
            <a:ext cx="5486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Muerte natural</a:t>
            </a:r>
          </a:p>
          <a:p>
            <a:r>
              <a:rPr lang="es-ES" dirty="0"/>
              <a:t>Proceso morboso conocido o no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29C55D-56F6-4DDC-9833-E320FD4CD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5"/>
            <a:ext cx="8913813" cy="8771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TIPOS DE AUTOPSIA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C0DA5F-3168-42EC-8DFE-364015FB6115}"/>
              </a:ext>
            </a:extLst>
          </p:cNvPr>
          <p:cNvSpPr txBox="1"/>
          <p:nvPr/>
        </p:nvSpPr>
        <p:spPr>
          <a:xfrm>
            <a:off x="1021365" y="3992529"/>
            <a:ext cx="64103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JUDICIAL</a:t>
            </a:r>
          </a:p>
          <a:p>
            <a:r>
              <a:rPr lang="es-ES" dirty="0"/>
              <a:t>- En muertes violentas o sospechosas de criminalidad.</a:t>
            </a:r>
          </a:p>
          <a:p>
            <a:r>
              <a:rPr lang="es-ES" dirty="0"/>
              <a:t>- No tiene interés clínico.</a:t>
            </a:r>
          </a:p>
          <a:p>
            <a:r>
              <a:rPr lang="es-ES" dirty="0"/>
              <a:t>- Por orden del Juez.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FDA89B-DF60-453D-9AD2-DA6112BD93DF}"/>
              </a:ext>
            </a:extLst>
          </p:cNvPr>
          <p:cNvSpPr txBox="1"/>
          <p:nvPr/>
        </p:nvSpPr>
        <p:spPr>
          <a:xfrm>
            <a:off x="990600" y="2117122"/>
            <a:ext cx="5486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CLINICA</a:t>
            </a:r>
          </a:p>
          <a:p>
            <a:r>
              <a:rPr lang="es-ES" dirty="0"/>
              <a:t>Cuando existe interés científico para:</a:t>
            </a:r>
          </a:p>
          <a:p>
            <a:r>
              <a:rPr lang="es-ES" dirty="0"/>
              <a:t>- Investigación.</a:t>
            </a:r>
          </a:p>
          <a:p>
            <a:r>
              <a:rPr lang="es-ES" dirty="0"/>
              <a:t>- Establecer un diagnóstico diferencial</a:t>
            </a:r>
          </a:p>
          <a:p>
            <a:r>
              <a:rPr lang="es-ES" dirty="0"/>
              <a:t>- Mejorar protocolos de actuación médica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429C55D-56F6-4DDC-9833-E320FD4CD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F77E7-244A-47F8-B4DD-914958C8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MUERTE NATURAL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022D8-1E25-4C77-BCE6-72DC12F2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AUSENCIA DE FUERZAS EXTRAÑAS AL ORGANISMO</a:t>
            </a:r>
          </a:p>
          <a:p>
            <a:pPr marL="0" indent="0">
              <a:buNone/>
            </a:pPr>
            <a:r>
              <a:rPr lang="es-ES" dirty="0"/>
              <a:t>	Tiene antecedentes patológicos</a:t>
            </a:r>
          </a:p>
          <a:p>
            <a:pPr marL="0" indent="0">
              <a:buNone/>
            </a:pPr>
            <a:r>
              <a:rPr lang="es-ES" dirty="0"/>
              <a:t>	Tiene más de 70 años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SE EMITE CERTIFICADO MÉDICO DE DEFUNCIÓN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35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84B5C-2952-4E3C-A947-2AA2CA4B9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r="8461" b="6428"/>
          <a:stretch/>
        </p:blipFill>
        <p:spPr>
          <a:xfrm>
            <a:off x="6235700" y="2038536"/>
            <a:ext cx="2806700" cy="332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FFDDC-6412-4C35-AF0B-ED662A1EF730}"/>
              </a:ext>
            </a:extLst>
          </p:cNvPr>
          <p:cNvSpPr txBox="1"/>
          <p:nvPr/>
        </p:nvSpPr>
        <p:spPr>
          <a:xfrm>
            <a:off x="1114423" y="2692936"/>
            <a:ext cx="5198365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Century Gothic" panose="020B0502020202020204" pitchFamily="34" charset="0"/>
              <a:buChar char="…"/>
            </a:pPr>
            <a:r>
              <a:rPr lang="es-ES" sz="2000" dirty="0"/>
              <a:t>No lo conozco</a:t>
            </a:r>
          </a:p>
          <a:p>
            <a:pPr marL="285750" indent="-285750">
              <a:spcBef>
                <a:spcPts val="1000"/>
              </a:spcBef>
              <a:buFont typeface="Century Gothic" panose="020B0502020202020204" pitchFamily="34" charset="0"/>
              <a:buChar char="…"/>
            </a:pPr>
            <a:r>
              <a:rPr lang="es-ES" sz="2000" dirty="0"/>
              <a:t>No sé la causa exacta</a:t>
            </a:r>
          </a:p>
          <a:p>
            <a:pPr marL="285750" indent="-285750">
              <a:spcBef>
                <a:spcPts val="1000"/>
              </a:spcBef>
              <a:buFont typeface="Century Gothic" panose="020B0502020202020204" pitchFamily="34" charset="0"/>
              <a:buChar char="…"/>
            </a:pPr>
            <a:r>
              <a:rPr lang="es-ES" sz="2000" dirty="0"/>
              <a:t>Hay signos de putrefacción</a:t>
            </a:r>
          </a:p>
          <a:p>
            <a:pPr marL="285750" indent="-285750">
              <a:spcBef>
                <a:spcPts val="1000"/>
              </a:spcBef>
              <a:buFont typeface="Century Gothic" panose="020B0502020202020204" pitchFamily="34" charset="0"/>
              <a:buChar char="…"/>
            </a:pPr>
            <a:r>
              <a:rPr lang="es-ES" sz="2000" dirty="0"/>
              <a:t>Vivía solo/a</a:t>
            </a:r>
          </a:p>
          <a:p>
            <a:pPr marL="285750" indent="-285750">
              <a:spcBef>
                <a:spcPts val="1000"/>
              </a:spcBef>
              <a:buFont typeface="Century Gothic" panose="020B0502020202020204" pitchFamily="34" charset="0"/>
              <a:buChar char="…"/>
            </a:pPr>
            <a:r>
              <a:rPr lang="es-ES" sz="2000" dirty="0"/>
              <a:t>Muerte súbita?</a:t>
            </a:r>
          </a:p>
          <a:p>
            <a:pPr>
              <a:spcBef>
                <a:spcPts val="1000"/>
              </a:spcBef>
            </a:pPr>
            <a:r>
              <a:rPr lang="es-ES" sz="2000" dirty="0"/>
              <a:t>…</a:t>
            </a:r>
          </a:p>
          <a:p>
            <a:pPr>
              <a:spcBef>
                <a:spcPts val="1000"/>
              </a:spcBef>
            </a:pPr>
            <a:endParaRPr lang="es-ES" sz="2000" dirty="0"/>
          </a:p>
          <a:p>
            <a:pPr marL="285750" indent="-285750">
              <a:spcBef>
                <a:spcPts val="1000"/>
              </a:spcBef>
              <a:buFont typeface="Century Gothic" panose="020B0502020202020204" pitchFamily="34" charset="0"/>
              <a:buChar char="…"/>
            </a:pPr>
            <a:endParaRPr lang="es-E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6A3A1-1A2A-4D68-997C-775A7FEE146F}"/>
              </a:ext>
            </a:extLst>
          </p:cNvPr>
          <p:cNvSpPr txBox="1"/>
          <p:nvPr/>
        </p:nvSpPr>
        <p:spPr>
          <a:xfrm>
            <a:off x="806502" y="1869279"/>
            <a:ext cx="629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Vale, la muerte es natural pero…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1E638E-24A2-46EE-8EF3-E0838933C5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E64079-64A8-45BD-9F2C-BD9EFE9E1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r="21077"/>
          <a:stretch/>
        </p:blipFill>
        <p:spPr>
          <a:xfrm>
            <a:off x="6846941" y="1428150"/>
            <a:ext cx="2244928" cy="258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209FB-3373-40AF-AC00-9CEE80148CE6}"/>
              </a:ext>
            </a:extLst>
          </p:cNvPr>
          <p:cNvSpPr txBox="1"/>
          <p:nvPr/>
        </p:nvSpPr>
        <p:spPr>
          <a:xfrm>
            <a:off x="796923" y="1776925"/>
            <a:ext cx="4884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Y si hay un traumatismo secundario?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E34709-6692-4703-90E7-D4E4B39E03F3}"/>
              </a:ext>
            </a:extLst>
          </p:cNvPr>
          <p:cNvGrpSpPr/>
          <p:nvPr/>
        </p:nvGrpSpPr>
        <p:grpSpPr>
          <a:xfrm>
            <a:off x="796923" y="3019149"/>
            <a:ext cx="6705600" cy="3467616"/>
            <a:chOff x="1114423" y="2528058"/>
            <a:chExt cx="6705600" cy="346761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EAC74D-B58C-4449-AE02-ECD2DD07B56E}"/>
                </a:ext>
              </a:extLst>
            </p:cNvPr>
            <p:cNvSpPr txBox="1"/>
            <p:nvPr/>
          </p:nvSpPr>
          <p:spPr>
            <a:xfrm>
              <a:off x="1114423" y="2528058"/>
              <a:ext cx="6705600" cy="3467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s-ES" sz="2000" b="1" dirty="0"/>
                <a:t>Patología natural              Pérdida de conciencia</a:t>
              </a:r>
              <a:endParaRPr lang="es-ES" sz="2000" b="1" dirty="0">
                <a:sym typeface="Wingdings" panose="05000000000000000000" pitchFamily="2" charset="2"/>
              </a:endParaRPr>
            </a:p>
            <a:p>
              <a:pPr>
                <a:spcAft>
                  <a:spcPts val="600"/>
                </a:spcAft>
              </a:pPr>
              <a:r>
                <a:rPr lang="es-ES" sz="2000" b="1" dirty="0">
                  <a:sym typeface="Wingdings" panose="05000000000000000000" pitchFamily="2" charset="2"/>
                </a:rPr>
                <a:t>				Caída al suelo</a:t>
              </a:r>
              <a:endParaRPr lang="es-ES" sz="2000" dirty="0"/>
            </a:p>
            <a:p>
              <a:pPr>
                <a:spcAft>
                  <a:spcPts val="1200"/>
                </a:spcAft>
              </a:pPr>
              <a:r>
                <a:rPr lang="es-ES" dirty="0"/>
                <a:t>Cuestiones a plantearse: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s-ES" dirty="0"/>
                <a:t>¿Mismo plano o plano inferior?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s-ES" dirty="0">
                  <a:sym typeface="Wingdings" panose="05000000000000000000" pitchFamily="2" charset="2"/>
                </a:rPr>
                <a:t>¿Elementos que puedan haber provocado una caída?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s-ES" dirty="0">
                  <a:sym typeface="Wingdings" panose="05000000000000000000" pitchFamily="2" charset="2"/>
                </a:rPr>
                <a:t>Gravedad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s-ES" dirty="0">
                  <a:sym typeface="Wingdings" panose="05000000000000000000" pitchFamily="2" charset="2"/>
                </a:rPr>
                <a:t>Morfología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s-ES" dirty="0">
                  <a:sym typeface="Wingdings" panose="05000000000000000000" pitchFamily="2" charset="2"/>
                </a:rPr>
                <a:t>Localización / otras lesiones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C5D72F-A716-458C-8A58-3553DDF03AD7}"/>
                </a:ext>
              </a:extLst>
            </p:cNvPr>
            <p:cNvCxnSpPr/>
            <p:nvPr/>
          </p:nvCxnSpPr>
          <p:spPr>
            <a:xfrm>
              <a:off x="3464770" y="2743200"/>
              <a:ext cx="787400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8542A8-32A5-4D5E-9ABD-725D06167296}"/>
              </a:ext>
            </a:extLst>
          </p:cNvPr>
          <p:cNvCxnSpPr>
            <a:cxnSpLocks/>
          </p:cNvCxnSpPr>
          <p:nvPr/>
        </p:nvCxnSpPr>
        <p:spPr>
          <a:xfrm>
            <a:off x="5488234" y="3386691"/>
            <a:ext cx="0" cy="30088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EFC684DE-6A30-4076-A4E0-59EA15DECD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2858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0" y="328442"/>
            <a:ext cx="1568007" cy="66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5B111B-7A76-4086-914C-47C91DF8D192}"/>
              </a:ext>
            </a:extLst>
          </p:cNvPr>
          <p:cNvSpPr txBox="1"/>
          <p:nvPr/>
        </p:nvSpPr>
        <p:spPr>
          <a:xfrm>
            <a:off x="933502" y="3527194"/>
            <a:ext cx="7346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+mj-lt"/>
              <a:buAutoNum type="arabicPeriod" startAt="6"/>
            </a:pPr>
            <a:r>
              <a:rPr lang="es-ES" dirty="0"/>
              <a:t>Aunque </a:t>
            </a:r>
            <a:r>
              <a:rPr lang="es-ES" b="1" dirty="0"/>
              <a:t>el médico que haya tenido la mayor carga asistencial</a:t>
            </a:r>
            <a:r>
              <a:rPr lang="es-ES" dirty="0"/>
              <a:t> sobre el paciente es el que tiene la </a:t>
            </a:r>
            <a:r>
              <a:rPr lang="es-ES" b="1" dirty="0"/>
              <a:t>mayor responsabilidad ética de cumplimentar el certificado de defunción</a:t>
            </a:r>
            <a:r>
              <a:rPr lang="es-ES" dirty="0"/>
              <a:t> en todos sus apartados, </a:t>
            </a:r>
            <a:r>
              <a:rPr lang="es-ES" b="1" u="sng" dirty="0"/>
              <a:t>no es deontológicamente aceptable</a:t>
            </a:r>
            <a:r>
              <a:rPr lang="es-ES" dirty="0"/>
              <a:t> rehuir el compromiso de certificarla cuando se produce si se ha presenciado la misma, se conoce al paciente, se tiene a disposición la historia clínica, o dispone de informes médicos que indiquen muerte natural.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EDB96-EC39-4FA3-9309-FDCAF4BAF14E}"/>
              </a:ext>
            </a:extLst>
          </p:cNvPr>
          <p:cNvSpPr txBox="1"/>
          <p:nvPr/>
        </p:nvSpPr>
        <p:spPr>
          <a:xfrm>
            <a:off x="933503" y="2490921"/>
            <a:ext cx="4750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Código Deontológico: Capítulo VII</a:t>
            </a:r>
          </a:p>
          <a:p>
            <a:endParaRPr lang="es-ES" b="1" dirty="0"/>
          </a:p>
          <a:p>
            <a:r>
              <a:rPr lang="es-ES" b="1" dirty="0"/>
              <a:t>Artículo 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89A95-BBD9-4363-BAA4-AB042736E531}"/>
              </a:ext>
            </a:extLst>
          </p:cNvPr>
          <p:cNvSpPr txBox="1"/>
          <p:nvPr/>
        </p:nvSpPr>
        <p:spPr>
          <a:xfrm>
            <a:off x="933503" y="1679359"/>
            <a:ext cx="543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2">
                    <a:lumMod val="25000"/>
                  </a:schemeClr>
                </a:solidFill>
              </a:rPr>
              <a:t>El CMD: Es un deber médico?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7AE766-1BD2-4DCA-AEEA-B8B7914392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32618" r="44589" b="29583"/>
          <a:stretch/>
        </p:blipFill>
        <p:spPr>
          <a:xfrm>
            <a:off x="5879051" y="2222642"/>
            <a:ext cx="2657620" cy="110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9C5AEEC-DC59-4572-BF15-CE25007736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194550"/>
            <a:ext cx="898773" cy="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3276"/>
      </p:ext>
    </p:extLst>
  </p:cSld>
  <p:clrMapOvr>
    <a:masterClrMapping/>
  </p:clrMapOvr>
</p:sld>
</file>

<file path=ppt/theme/theme1.xml><?xml version="1.0" encoding="utf-8"?>
<a:theme xmlns:a="http://schemas.openxmlformats.org/drawingml/2006/main" name="Jornadas de RCplantilla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Jornadas de RCplantillaP</Template>
  <TotalTime>658</TotalTime>
  <Words>1125</Words>
  <Application>Microsoft Macintosh PowerPoint</Application>
  <PresentationFormat>Presentación en pantalla (4:3)</PresentationFormat>
  <Paragraphs>165</Paragraphs>
  <Slides>26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Wingdings 2</vt:lpstr>
      <vt:lpstr>Jornadas de RCplantillaP</vt:lpstr>
      <vt:lpstr>Acrobat Document</vt:lpstr>
      <vt:lpstr>BUENAS PRACTICAS EN CASO DE DEFUNCIÓN</vt:lpstr>
      <vt:lpstr>                  OBJETIVOS</vt:lpstr>
      <vt:lpstr>                  </vt:lpstr>
      <vt:lpstr>TIPOS DE MUERTE</vt:lpstr>
      <vt:lpstr>TIPOS DE AUTOPSIA</vt:lpstr>
      <vt:lpstr>MUERTE NATURAL</vt:lpstr>
      <vt:lpstr>                  </vt:lpstr>
      <vt:lpstr>                  </vt:lpstr>
      <vt:lpstr>                  </vt:lpstr>
      <vt:lpstr>                  </vt:lpstr>
      <vt:lpstr>                  </vt:lpstr>
      <vt:lpstr>MUERTE VIOLENTA</vt:lpstr>
      <vt:lpstr>MUERTE VIOLENTA: EJEMPLO</vt:lpstr>
      <vt:lpstr>Presentación de PowerPoint</vt:lpstr>
      <vt:lpstr>Presentación de PowerPoint</vt:lpstr>
      <vt:lpstr>                  </vt:lpstr>
      <vt:lpstr>                  </vt:lpstr>
      <vt:lpstr>                  </vt:lpstr>
      <vt:lpstr>                  </vt:lpstr>
      <vt:lpstr>                  </vt:lpstr>
      <vt:lpstr>                  </vt:lpstr>
      <vt:lpstr>DISTORSIÓN A LA FAMILIA</vt:lpstr>
      <vt:lpstr>EN CASO DE MUERTE VIOLENTA</vt:lpstr>
      <vt:lpstr>Presentación de PowerPoint</vt:lpstr>
      <vt:lpstr>                  </vt:lpstr>
      <vt:lpstr>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maría luisa rodriguez</cp:lastModifiedBy>
  <cp:revision>155</cp:revision>
  <dcterms:created xsi:type="dcterms:W3CDTF">2019-09-27T09:46:49Z</dcterms:created>
  <dcterms:modified xsi:type="dcterms:W3CDTF">2021-10-20T14:57:09Z</dcterms:modified>
</cp:coreProperties>
</file>